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y="5143500" cx="9144000"/>
  <p:notesSz cx="6858000" cy="9144000"/>
  <p:embeddedFontLst>
    <p:embeddedFont>
      <p:font typeface="Roboto"/>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EC7C6FA-A96E-41B0-8893-311E44457B48}">
  <a:tblStyle styleId="{3EC7C6FA-A96E-41B0-8893-311E44457B4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A535D4B-E60B-45D0-BA6D-A26E0DDD8387}"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73FA2AC-9ED4-43DF-9896-89E56A46B509}" styleName="Table_2">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Roboto-bold.fntdata"/><Relationship Id="rId21" Type="http://schemas.openxmlformats.org/officeDocument/2006/relationships/slide" Target="slides/slide15.xml"/><Relationship Id="rId65" Type="http://schemas.openxmlformats.org/officeDocument/2006/relationships/font" Target="fonts/Roboto-regular.fntdata"/><Relationship Id="rId24" Type="http://schemas.openxmlformats.org/officeDocument/2006/relationships/slide" Target="slides/slide18.xml"/><Relationship Id="rId68" Type="http://schemas.openxmlformats.org/officeDocument/2006/relationships/font" Target="fonts/Roboto-boldItalic.fntdata"/><Relationship Id="rId23" Type="http://schemas.openxmlformats.org/officeDocument/2006/relationships/slide" Target="slides/slide17.xml"/><Relationship Id="rId67" Type="http://schemas.openxmlformats.org/officeDocument/2006/relationships/font" Target="fonts/Roboto-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398f9711c8_0_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398f9711c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58f77cfc95_0_8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58f77cfc95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a28ddfd1e5_1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a28ddfd1e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Something to note: alleviates processing needed from server since it only is receiving data on car count, no image processing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a28ddfd1e5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a28ddfd1e5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a281430e1b_0_42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a281430e1b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Something to note: alleviates processing needed from server since it only is receiving data on car count, no image processing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a28ddfd1e5_4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a28ddfd1e5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Something to note: alleviates processing needed from server since it only is receiving data on car count, no image processing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a28ddfd1e5_4_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a28ddfd1e5_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Something to note: alleviates processing needed from server since it only is receiving data on car count, no image processing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a28ddfd1e5_4_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a28ddfd1e5_4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Something to note: alleviates processing needed from server since it only is receiving data on car count, no image processing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58f77cfc95_0_10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58f77cfc95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Let’s talk about the control Unit:</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The control unit is what seats between the camera and the PCB</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It has a server which tracks the number of spaces available in the entire garage</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An ethernet switch through which the Camera and the PCB communicates.</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An a </a:t>
            </a:r>
            <a:r>
              <a:rPr lang="en" sz="1000">
                <a:solidFill>
                  <a:schemeClr val="dk1"/>
                </a:solidFill>
              </a:rPr>
              <a:t>battery backup to power all these components.</a:t>
            </a:r>
            <a:endParaRPr sz="10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58f77cfc95_0_1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58f77cfc95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Let’s talk about the Ethernet Switch first.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To power the Cameras and the PCB, we thought that using Power over Ethernet would be more cost effective than having traditional electric outlets throughout the garage.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Power over Ethernet (PoE) is a technology that allow us to inject or transmit electricity into the same cable that transmit the data.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0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58f77cfc95_0_1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58f77cfc9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Deploying our parking system to an entire garage would require a switch with many more ports.</a:t>
            </a:r>
            <a:endParaRPr/>
          </a:p>
          <a:p>
            <a:pPr indent="-317500" lvl="0" marL="457200" rtl="0" algn="l">
              <a:spcBef>
                <a:spcPts val="0"/>
              </a:spcBef>
              <a:spcAft>
                <a:spcPts val="0"/>
              </a:spcAft>
              <a:buSzPts val="1400"/>
              <a:buChar char="-"/>
            </a:pPr>
            <a:r>
              <a:rPr lang="en"/>
              <a:t>But, a small 5-port switch will be enough for our proof of concept.</a:t>
            </a:r>
            <a:endParaRPr/>
          </a:p>
          <a:p>
            <a:pPr indent="-317500" lvl="0" marL="457200" rtl="0" algn="l">
              <a:spcBef>
                <a:spcPts val="0"/>
              </a:spcBef>
              <a:spcAft>
                <a:spcPts val="0"/>
              </a:spcAft>
              <a:buSzPts val="1400"/>
              <a:buChar char="-"/>
            </a:pPr>
            <a:r>
              <a:rPr lang="en"/>
              <a:t>The selected camera required PoE Type 1 (802.3af), so we searched online for this type of switch.</a:t>
            </a:r>
            <a:endParaRPr/>
          </a:p>
          <a:p>
            <a:pPr indent="-317500" lvl="0" marL="457200" rtl="0" algn="l">
              <a:spcBef>
                <a:spcPts val="0"/>
              </a:spcBef>
              <a:spcAft>
                <a:spcPts val="0"/>
              </a:spcAft>
              <a:buSzPts val="1400"/>
              <a:buChar char="-"/>
            </a:pPr>
            <a:r>
              <a:rPr lang="en"/>
              <a:t>And we found several options as shown in the table.</a:t>
            </a:r>
            <a:endParaRPr/>
          </a:p>
          <a:p>
            <a:pPr indent="-317500" lvl="0" marL="457200" rtl="0" algn="l">
              <a:spcBef>
                <a:spcPts val="0"/>
              </a:spcBef>
              <a:spcAft>
                <a:spcPts val="0"/>
              </a:spcAft>
              <a:buSzPts val="1400"/>
              <a:buChar char="-"/>
            </a:pPr>
            <a:r>
              <a:rPr lang="en"/>
              <a:t>Some of them are, Type 2 PoE switches, but they are backward compatible with Type 1.</a:t>
            </a:r>
            <a:endParaRPr/>
          </a:p>
          <a:p>
            <a:pPr indent="-317500" lvl="0" marL="457200" rtl="0" algn="l">
              <a:spcBef>
                <a:spcPts val="0"/>
              </a:spcBef>
              <a:spcAft>
                <a:spcPts val="0"/>
              </a:spcAft>
              <a:buSzPts val="1400"/>
              <a:buChar char="-"/>
            </a:pPr>
            <a:r>
              <a:rPr lang="en"/>
              <a:t>At the end, we selected the most cost effective one for $33.99</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c6f9e470d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c6f9e470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58f77cfc95_0_13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58f77cfc9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Let’s talk about the UPS or Battery Backup.</a:t>
            </a:r>
            <a:endParaRPr sz="10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58f77cfc95_0_1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58f77cfc95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For our project, we wanted a UPS that could keep the system running for at least 10 minutes, </a:t>
            </a:r>
            <a:r>
              <a:rPr lang="en" sz="1000">
                <a:solidFill>
                  <a:schemeClr val="dk1"/>
                </a:solidFill>
              </a:rPr>
              <a:t>capable</a:t>
            </a:r>
            <a:r>
              <a:rPr lang="en" sz="1000">
                <a:solidFill>
                  <a:schemeClr val="dk1"/>
                </a:solidFill>
              </a:rPr>
              <a:t> of keeping the camera, switch, and the server while doing our test and demonstrations.</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We calculated that between the PoE switch and the server, we needed about 88 Watts. </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We found this APC brand UPS,</a:t>
            </a:r>
            <a:r>
              <a:rPr lang="en" sz="1000">
                <a:solidFill>
                  <a:schemeClr val="dk1"/>
                </a:solidFill>
              </a:rPr>
              <a:t> but at the end, we didn’t because one our our team members had one UPS.</a:t>
            </a:r>
            <a:endParaRPr sz="10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58f77cfc95_0_1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58f77cfc95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Now let’s talk about the server:</a:t>
            </a:r>
            <a:endParaRPr sz="1000">
              <a:solidFill>
                <a:schemeClr val="dk1"/>
              </a:solidFill>
            </a:endParaRPr>
          </a:p>
          <a:p>
            <a:pPr indent="0" lvl="0" marL="0" rtl="0" algn="l">
              <a:spcBef>
                <a:spcPts val="0"/>
              </a:spcBef>
              <a:spcAft>
                <a:spcPts val="0"/>
              </a:spcAft>
              <a:buNone/>
            </a:pPr>
            <a:r>
              <a:rPr lang="en" sz="1000">
                <a:solidFill>
                  <a:schemeClr val="dk1"/>
                </a:solidFill>
              </a:rPr>
              <a:t>We need three things for our parking system:</a:t>
            </a:r>
            <a:endParaRPr sz="1000">
              <a:solidFill>
                <a:schemeClr val="dk1"/>
              </a:solidFill>
            </a:endParaRPr>
          </a:p>
          <a:p>
            <a:pPr indent="-292100" lvl="0" marL="457200" rtl="0" algn="l">
              <a:spcBef>
                <a:spcPts val="0"/>
              </a:spcBef>
              <a:spcAft>
                <a:spcPts val="0"/>
              </a:spcAft>
              <a:buClr>
                <a:schemeClr val="dk1"/>
              </a:buClr>
              <a:buSzPts val="1000"/>
              <a:buAutoNum type="arabicParenR"/>
            </a:pPr>
            <a:r>
              <a:rPr lang="en" sz="1000">
                <a:solidFill>
                  <a:schemeClr val="dk1"/>
                </a:solidFill>
              </a:rPr>
              <a:t>A place where to store the data captured by the camera.</a:t>
            </a:r>
            <a:endParaRPr sz="1000">
              <a:solidFill>
                <a:schemeClr val="dk1"/>
              </a:solidFill>
            </a:endParaRPr>
          </a:p>
          <a:p>
            <a:pPr indent="-292100" lvl="0" marL="457200" rtl="0" algn="l">
              <a:spcBef>
                <a:spcPts val="0"/>
              </a:spcBef>
              <a:spcAft>
                <a:spcPts val="0"/>
              </a:spcAft>
              <a:buClr>
                <a:schemeClr val="dk1"/>
              </a:buClr>
              <a:buSzPts val="1000"/>
              <a:buAutoNum type="arabicParenR"/>
            </a:pPr>
            <a:r>
              <a:rPr lang="en" sz="1000">
                <a:solidFill>
                  <a:schemeClr val="dk1"/>
                </a:solidFill>
              </a:rPr>
              <a:t>A device to relay to the data from the cameras to the LED signs </a:t>
            </a:r>
            <a:endParaRPr sz="1000">
              <a:solidFill>
                <a:schemeClr val="dk1"/>
              </a:solidFill>
            </a:endParaRPr>
          </a:p>
          <a:p>
            <a:pPr indent="-292100" lvl="0" marL="457200" rtl="0" algn="l">
              <a:spcBef>
                <a:spcPts val="0"/>
              </a:spcBef>
              <a:spcAft>
                <a:spcPts val="0"/>
              </a:spcAft>
              <a:buClr>
                <a:schemeClr val="dk1"/>
              </a:buClr>
              <a:buSzPts val="1000"/>
              <a:buAutoNum type="arabicParenR"/>
            </a:pPr>
            <a:r>
              <a:rPr lang="en" sz="1000">
                <a:solidFill>
                  <a:schemeClr val="dk1"/>
                </a:solidFill>
              </a:rPr>
              <a:t>A program to interact with the parking system, to configure it, display live data, keep track of available spaces, etc.</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en" sz="1000">
                <a:solidFill>
                  <a:schemeClr val="dk1"/>
                </a:solidFill>
              </a:rPr>
              <a:t>In other words, we needed a server that can support a database, that has an ethernet port, enough CPU and RAM capacity to run a </a:t>
            </a:r>
            <a:r>
              <a:rPr lang="en" sz="1000">
                <a:solidFill>
                  <a:schemeClr val="dk1"/>
                </a:solidFill>
              </a:rPr>
              <a:t>custom</a:t>
            </a:r>
            <a:r>
              <a:rPr lang="en" sz="1000">
                <a:solidFill>
                  <a:schemeClr val="dk1"/>
                </a:solidFill>
              </a:rPr>
              <a:t> program.</a:t>
            </a:r>
            <a:endParaRPr sz="10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58f77cfc95_0_4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58f77cfc9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Now, the most cost effective computers are those that come with built-in CPU and Memory RAM, and usually have no expansion slot such as the Raspberry Pi, or those shown in the table. </a:t>
            </a:r>
            <a:r>
              <a:rPr lang="en">
                <a:solidFill>
                  <a:schemeClr val="dk1"/>
                </a:solidFill>
              </a:rPr>
              <a:t>These boards are called Single-Board Computers and there are many options out there, although not all of them were available due to the chips availability. </a:t>
            </a:r>
            <a:endParaRPr/>
          </a:p>
          <a:p>
            <a:pPr indent="-317500" lvl="0" marL="457200" rtl="0" algn="l">
              <a:spcBef>
                <a:spcPts val="0"/>
              </a:spcBef>
              <a:spcAft>
                <a:spcPts val="0"/>
              </a:spcAft>
              <a:buSzPts val="1400"/>
              <a:buChar char="-"/>
            </a:pPr>
            <a:r>
              <a:rPr lang="en"/>
              <a:t>Initially we had selected the Odyssey board because we could install Windows because we had already started developing the software for a Windows machine.</a:t>
            </a:r>
            <a:endParaRPr/>
          </a:p>
          <a:p>
            <a:pPr indent="-317500" lvl="0" marL="457200" rtl="0" algn="l">
              <a:spcBef>
                <a:spcPts val="0"/>
              </a:spcBef>
              <a:spcAft>
                <a:spcPts val="0"/>
              </a:spcAft>
              <a:buSzPts val="1400"/>
              <a:buChar char="-"/>
            </a:pPr>
            <a:r>
              <a:rPr lang="en"/>
              <a:t>However, this board was on back</a:t>
            </a:r>
            <a:r>
              <a:rPr lang="en"/>
              <a:t>order, and we didn’t want to risk not getting on time. </a:t>
            </a:r>
            <a:endParaRPr/>
          </a:p>
          <a:p>
            <a:pPr indent="-317500" lvl="0" marL="457200" rtl="0" algn="l">
              <a:spcBef>
                <a:spcPts val="0"/>
              </a:spcBef>
              <a:spcAft>
                <a:spcPts val="0"/>
              </a:spcAft>
              <a:buSzPts val="1400"/>
              <a:buChar char="-"/>
            </a:pPr>
            <a:r>
              <a:rPr lang="en"/>
              <a:t>The other board capable of running Windows, the X86 Advanced Plus was not available either; therefore, we chose Raspberry Pi.</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a280d69e2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a280d69e2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However, we started having issues with our JAVA program running on the raspberry pi, running the database, and overall configuring the raspberry pi, and after spending a day and half on this board, we found yet another solution and with we switched to this Beelink Mini PC that has an Intel processor, capable of running Windows, onto where our Java program and database run without issues.</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a280d69e2f_2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a280d69e2f_2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a:t>
            </a:r>
            <a:r>
              <a:rPr lang="en"/>
              <a:t> programming language we used to </a:t>
            </a:r>
            <a:r>
              <a:rPr lang="en"/>
              <a:t>developed</a:t>
            </a:r>
            <a:r>
              <a:rPr lang="en"/>
              <a:t> the server software was Java, and MySQL for the database. We chose these </a:t>
            </a:r>
            <a:r>
              <a:rPr lang="en"/>
              <a:t>because</a:t>
            </a:r>
            <a:r>
              <a:rPr lang="en"/>
              <a:t> I had some experience working with these two in other school projects in previous courses.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39c56b7d9f_1_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39c56b7d9f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the parking system’s data is stored in a database. The database was created using MySQL Workbench.</a:t>
            </a:r>
            <a:br>
              <a:rPr lang="en"/>
            </a:br>
            <a:r>
              <a:rPr lang="en"/>
              <a:t>Here are the tables used by our parking system:</a:t>
            </a:r>
            <a:endParaRPr/>
          </a:p>
          <a:p>
            <a:pPr indent="0" lvl="0" marL="0" rtl="0" algn="l">
              <a:spcBef>
                <a:spcPts val="0"/>
              </a:spcBef>
              <a:spcAft>
                <a:spcPts val="0"/>
              </a:spcAft>
              <a:buNone/>
            </a:pPr>
            <a:r>
              <a:rPr lang="en"/>
              <a:t>The garage is divided in Levels,</a:t>
            </a:r>
            <a:endParaRPr/>
          </a:p>
          <a:p>
            <a:pPr indent="0" lvl="0" marL="0" rtl="0" algn="l">
              <a:spcBef>
                <a:spcPts val="0"/>
              </a:spcBef>
              <a:spcAft>
                <a:spcPts val="0"/>
              </a:spcAft>
              <a:buNone/>
            </a:pPr>
            <a:r>
              <a:rPr lang="en"/>
              <a:t>Each level is divided in section</a:t>
            </a:r>
            <a:endParaRPr/>
          </a:p>
          <a:p>
            <a:pPr indent="0" lvl="0" marL="0" rtl="0" algn="l">
              <a:spcBef>
                <a:spcPts val="0"/>
              </a:spcBef>
              <a:spcAft>
                <a:spcPts val="0"/>
              </a:spcAft>
              <a:buNone/>
            </a:pPr>
            <a:r>
              <a:rPr lang="en"/>
              <a:t>And each section can have cameras and LED displays. </a:t>
            </a:r>
            <a:endParaRPr/>
          </a:p>
          <a:p>
            <a:pPr indent="0" lvl="0" marL="0" rtl="0" algn="l">
              <a:spcBef>
                <a:spcPts val="0"/>
              </a:spcBef>
              <a:spcAft>
                <a:spcPts val="0"/>
              </a:spcAft>
              <a:buNone/>
            </a:pPr>
            <a:r>
              <a:rPr lang="en"/>
              <a:t>And this is the table where the camera records whenever it detects car entering or leaving a parking area.</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a281430e1b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a281430e1b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addition to hosting the database, the server also runs two JAVA programs.</a:t>
            </a:r>
            <a:endParaRPr/>
          </a:p>
          <a:p>
            <a:pPr indent="-317500" lvl="0" marL="457200" rtl="0" algn="l">
              <a:spcBef>
                <a:spcPts val="0"/>
              </a:spcBef>
              <a:spcAft>
                <a:spcPts val="0"/>
              </a:spcAft>
              <a:buSzPts val="1400"/>
              <a:buAutoNum type="arabicParenR"/>
            </a:pPr>
            <a:r>
              <a:rPr lang="en">
                <a:solidFill>
                  <a:schemeClr val="dk1"/>
                </a:solidFill>
              </a:rPr>
              <a:t>The background service, which is the program that is doing all the heavy lifting of checking for new updates from the camera, calculating the changes on the number of spaces, and updating the LED displays.</a:t>
            </a:r>
            <a:endParaRPr/>
          </a:p>
          <a:p>
            <a:pPr indent="-317500" lvl="0" marL="457200" rtl="0" algn="l">
              <a:spcBef>
                <a:spcPts val="0"/>
              </a:spcBef>
              <a:spcAft>
                <a:spcPts val="0"/>
              </a:spcAft>
              <a:buSzPts val="1400"/>
              <a:buAutoNum type="arabicParenR"/>
            </a:pPr>
            <a:r>
              <a:rPr lang="en"/>
              <a:t>The 2nd program program is the user interface or GUI, which is used to monitor the parking garage system and make changes to the system like adding a camera or a new LED sign.</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58f77cfc95_0_9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58f77cfc95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590e2c240a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590e2c240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55d3e5c8b8_0_13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55d3e5c8b8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55d3e5c8b8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55d3e5c8b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590e2c240a_0_7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590e2c240a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55d3e5c8b8_0_9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55d3e5c8b8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55d3e5c8b8_0_6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55d3e5c8b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590e2c240a_0_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590e2c240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590e2c240a_0_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590e2c240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590e2c240a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590e2c240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590e2c240a_0_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590e2c240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55d3e5c8b8_0_5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55d3e5c8b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590e2c240a_0_6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590e2c240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5720dfa4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5720dfa4b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40db827bdf_0_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40db827bd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a280d69e2f_1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a280d69e2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a280d69e2f_1_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1a280d69e2f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58f77cfc95_0_9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158f77cfc9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a28ddfd1e5_3_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a28ddfd1e5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410476f5a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1410476f5a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a281430e1b_0_39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a281430e1b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a281430e1b_0_41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1a281430e1b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a281430e1b_0_48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a281430e1b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a281430e1b_0_45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1a281430e1b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58f77cfc95_0_5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58f77cfc9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a281430e1b_0_45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1a281430e1b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a28ddfd1e5_1_3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a28ddfd1e5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a281430e1b_0_4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1a281430e1b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625cc03ad4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1625cc03ad4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1625cc03ad4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1625cc03ad4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39c56b7d9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139c56b7d9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fee6a56e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fee6a56e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table of standard that impacted our project.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a99f723d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1a99f723d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398f9711c8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1398f9711c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a28ddfd1e5_2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a28ddfd1e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5720dfa4b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5720dfa4b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5720dfa4b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5720dfa4b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a28ddfd1e5_4_3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a28ddfd1e5_4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p:nvPr>
            <p:ph idx="1" type="body"/>
          </p:nvPr>
        </p:nvSpPr>
        <p:spPr>
          <a:xfrm>
            <a:off x="311700" y="3369225"/>
            <a:ext cx="8520600" cy="12819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78" name="Google Shape;78;p11"/>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 name="Google Shape;36;p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7" name="Google Shape;37;p4"/>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 name="Google Shape;40;p5"/>
          <p:cNvSpPr txBox="1"/>
          <p:nvPr>
            <p:ph idx="1" type="body"/>
          </p:nvPr>
        </p:nvSpPr>
        <p:spPr>
          <a:xfrm>
            <a:off x="311700" y="12299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5"/>
          <p:cNvSpPr txBox="1"/>
          <p:nvPr>
            <p:ph idx="2" type="body"/>
          </p:nvPr>
        </p:nvSpPr>
        <p:spPr>
          <a:xfrm>
            <a:off x="4832400" y="12299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 name="Google Shape;45;p6"/>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Google Shape;48;p7"/>
          <p:cNvSpPr txBox="1"/>
          <p:nvPr>
            <p:ph idx="1" type="body"/>
          </p:nvPr>
        </p:nvSpPr>
        <p:spPr>
          <a:xfrm>
            <a:off x="311700" y="1465804"/>
            <a:ext cx="2808000" cy="310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9" name="Google Shape;49;p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58" name="Google Shape;58;p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Google Shape;62;p9"/>
          <p:cNvSpPr txBox="1"/>
          <p:nvPr>
            <p:ph type="title"/>
          </p:nvPr>
        </p:nvSpPr>
        <p:spPr>
          <a:xfrm>
            <a:off x="265500" y="1151100"/>
            <a:ext cx="4045200" cy="15645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265500" y="2769001"/>
            <a:ext cx="4045200" cy="126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65" name="Google Shape;65;p9"/>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 name="Shape 66"/>
        <p:cNvGrpSpPr/>
        <p:nvPr/>
      </p:nvGrpSpPr>
      <p:grpSpPr>
        <a:xfrm>
          <a:off x="0" y="0"/>
          <a:ext cx="0" cy="0"/>
          <a:chOff x="0" y="0"/>
          <a:chExt cx="0" cy="0"/>
        </a:xfrm>
      </p:grpSpPr>
      <p:sp>
        <p:nvSpPr>
          <p:cNvPr id="67" name="Google Shape;67;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68" name="Google Shape;68;p10"/>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1.jpg"/><Relationship Id="rId5" Type="http://schemas.openxmlformats.org/officeDocument/2006/relationships/image" Target="../media/image8.png"/><Relationship Id="rId6"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13.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5.jpg"/><Relationship Id="rId6"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36.png"/><Relationship Id="rId5"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36.png"/><Relationship Id="rId5" Type="http://schemas.openxmlformats.org/officeDocument/2006/relationships/image" Target="../media/image29.png"/><Relationship Id="rId6"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38.png"/><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35.png"/><Relationship Id="rId5"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1.png"/><Relationship Id="rId5" Type="http://schemas.openxmlformats.org/officeDocument/2006/relationships/image" Target="../media/image43.png"/><Relationship Id="rId6"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57.png"/><Relationship Id="rId4" Type="http://schemas.openxmlformats.org/officeDocument/2006/relationships/image" Target="../media/image44.png"/><Relationship Id="rId5"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48.png"/><Relationship Id="rId4" Type="http://schemas.openxmlformats.org/officeDocument/2006/relationships/image" Target="../media/image42.png"/><Relationship Id="rId5" Type="http://schemas.openxmlformats.org/officeDocument/2006/relationships/image" Target="../media/image1.png"/><Relationship Id="rId6" Type="http://schemas.openxmlformats.org/officeDocument/2006/relationships/image" Target="../media/image52.png"/><Relationship Id="rId7"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50.png"/><Relationship Id="rId5"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49.png"/><Relationship Id="rId5" Type="http://schemas.openxmlformats.org/officeDocument/2006/relationships/image" Target="../media/image45.png"/><Relationship Id="rId6"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56.png"/><Relationship Id="rId5"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47.png"/><Relationship Id="rId5"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82.jpg"/><Relationship Id="rId5" Type="http://schemas.openxmlformats.org/officeDocument/2006/relationships/image" Target="../media/image7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8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61.png"/><Relationship Id="rId4" Type="http://schemas.openxmlformats.org/officeDocument/2006/relationships/image" Target="../media/image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74.png"/><Relationship Id="rId4" Type="http://schemas.openxmlformats.org/officeDocument/2006/relationships/image" Target="../media/image65.png"/><Relationship Id="rId5" Type="http://schemas.openxmlformats.org/officeDocument/2006/relationships/image" Target="../media/image78.png"/><Relationship Id="rId6" Type="http://schemas.openxmlformats.org/officeDocument/2006/relationships/image" Target="../media/image68.png"/><Relationship Id="rId7" Type="http://schemas.openxmlformats.org/officeDocument/2006/relationships/image" Target="../media/image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60.png"/><Relationship Id="rId4" Type="http://schemas.openxmlformats.org/officeDocument/2006/relationships/image" Target="../media/image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5.jpg"/><Relationship Id="rId4" Type="http://schemas.openxmlformats.org/officeDocument/2006/relationships/image" Target="../media/image66.png"/><Relationship Id="rId5"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5.jpg"/><Relationship Id="rId4" Type="http://schemas.openxmlformats.org/officeDocument/2006/relationships/hyperlink" Target="http://drive.google.com/file/d/1o54GV15xTWV9Q8FsuSzIYCcClIy3h9Ok/view" TargetMode="External"/><Relationship Id="rId5" Type="http://schemas.openxmlformats.org/officeDocument/2006/relationships/image" Target="../media/image6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7.png"/><Relationship Id="rId5"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5.jpg"/><Relationship Id="rId4" Type="http://schemas.openxmlformats.org/officeDocument/2006/relationships/image" Target="../media/image87.jpg"/><Relationship Id="rId5" Type="http://schemas.openxmlformats.org/officeDocument/2006/relationships/image" Target="../media/image8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17.jpg"/><Relationship Id="rId4" Type="http://schemas.openxmlformats.org/officeDocument/2006/relationships/hyperlink" Target="http://drive.google.com/file/d/1tUpuAvOaVbtjl0fWeZfVCwyZXo3AfPVb/view" TargetMode="External"/><Relationship Id="rId5" Type="http://schemas.openxmlformats.org/officeDocument/2006/relationships/image" Target="../media/image73.jpg"/><Relationship Id="rId6" Type="http://schemas.openxmlformats.org/officeDocument/2006/relationships/hyperlink" Target="http://drive.google.com/file/d/18EbppGL2xsFXVMTpC6ing_CE2Ci2_o33/view" TargetMode="External"/><Relationship Id="rId7" Type="http://schemas.openxmlformats.org/officeDocument/2006/relationships/image" Target="../media/image7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1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77.png"/><Relationship Id="rId4" Type="http://schemas.openxmlformats.org/officeDocument/2006/relationships/image" Target="../media/image69.png"/><Relationship Id="rId5" Type="http://schemas.openxmlformats.org/officeDocument/2006/relationships/image" Target="../media/image71.png"/><Relationship Id="rId6" Type="http://schemas.openxmlformats.org/officeDocument/2006/relationships/image" Target="../media/image1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17.jpg"/><Relationship Id="rId4" Type="http://schemas.openxmlformats.org/officeDocument/2006/relationships/image" Target="../media/image84.png"/><Relationship Id="rId5" Type="http://schemas.openxmlformats.org/officeDocument/2006/relationships/image" Target="../media/image8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6.png"/><Relationship Id="rId4" Type="http://schemas.openxmlformats.org/officeDocument/2006/relationships/image" Target="../media/image85.png"/><Relationship Id="rId5" Type="http://schemas.openxmlformats.org/officeDocument/2006/relationships/image" Target="../media/image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3"/>
          <p:cNvPicPr preferRelativeResize="0"/>
          <p:nvPr/>
        </p:nvPicPr>
        <p:blipFill>
          <a:blip r:embed="rId3">
            <a:alphaModFix/>
          </a:blip>
          <a:stretch>
            <a:fillRect/>
          </a:stretch>
        </p:blipFill>
        <p:spPr>
          <a:xfrm>
            <a:off x="0" y="-16525"/>
            <a:ext cx="9144000" cy="5143453"/>
          </a:xfrm>
          <a:prstGeom prst="rect">
            <a:avLst/>
          </a:prstGeom>
          <a:noFill/>
          <a:ln>
            <a:noFill/>
          </a:ln>
        </p:spPr>
      </p:pic>
      <p:sp>
        <p:nvSpPr>
          <p:cNvPr id="86" name="Google Shape;86;p13"/>
          <p:cNvSpPr/>
          <p:nvPr/>
        </p:nvSpPr>
        <p:spPr>
          <a:xfrm>
            <a:off x="-100" y="3655950"/>
            <a:ext cx="9144000" cy="1470900"/>
          </a:xfrm>
          <a:prstGeom prst="rect">
            <a:avLst/>
          </a:prstGeom>
          <a:solidFill>
            <a:srgbClr val="000000">
              <a:alpha val="910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txBox="1"/>
          <p:nvPr>
            <p:ph type="ctrTitle"/>
          </p:nvPr>
        </p:nvSpPr>
        <p:spPr>
          <a:xfrm>
            <a:off x="257650" y="3774375"/>
            <a:ext cx="4863600" cy="6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Smart Parking System</a:t>
            </a:r>
            <a:endParaRPr sz="3600"/>
          </a:p>
        </p:txBody>
      </p:sp>
      <p:sp>
        <p:nvSpPr>
          <p:cNvPr id="88" name="Google Shape;88;p13"/>
          <p:cNvSpPr/>
          <p:nvPr/>
        </p:nvSpPr>
        <p:spPr>
          <a:xfrm>
            <a:off x="5219700" y="3899250"/>
            <a:ext cx="44400" cy="984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9" name="Google Shape;89;p13"/>
          <p:cNvGraphicFramePr/>
          <p:nvPr/>
        </p:nvGraphicFramePr>
        <p:xfrm>
          <a:off x="5426175" y="3971995"/>
          <a:ext cx="3000000" cy="3000000"/>
        </p:xfrm>
        <a:graphic>
          <a:graphicData uri="http://schemas.openxmlformats.org/drawingml/2006/table">
            <a:tbl>
              <a:tblPr>
                <a:noFill/>
                <a:tableStyleId>{3EC7C6FA-A96E-41B0-8893-311E44457B48}</a:tableStyleId>
              </a:tblPr>
              <a:tblGrid>
                <a:gridCol w="1728625"/>
                <a:gridCol w="1728625"/>
              </a:tblGrid>
              <a:tr h="579125">
                <a:tc>
                  <a:txBody>
                    <a:bodyPr/>
                    <a:lstStyle/>
                    <a:p>
                      <a:pPr indent="0" lvl="0" marL="0" rtl="0" algn="l">
                        <a:spcBef>
                          <a:spcPts val="0"/>
                        </a:spcBef>
                        <a:spcAft>
                          <a:spcPts val="0"/>
                        </a:spcAft>
                        <a:buNone/>
                      </a:pPr>
                      <a:r>
                        <a:rPr lang="en" sz="1900">
                          <a:solidFill>
                            <a:schemeClr val="accent2"/>
                          </a:solidFill>
                        </a:rPr>
                        <a:t>Oscar Acuna</a:t>
                      </a:r>
                      <a:endParaRPr sz="1900">
                        <a:solidFill>
                          <a:schemeClr val="accent2"/>
                        </a:solidFill>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900">
                          <a:solidFill>
                            <a:schemeClr val="accent2"/>
                          </a:solidFill>
                        </a:rPr>
                        <a:t>Jordan Johnson</a:t>
                      </a:r>
                      <a:endParaRPr sz="1900">
                        <a:solidFill>
                          <a:schemeClr val="accent2"/>
                        </a:solidFill>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89550">
                <a:tc>
                  <a:txBody>
                    <a:bodyPr/>
                    <a:lstStyle/>
                    <a:p>
                      <a:pPr indent="0" lvl="0" marL="0" rtl="0" algn="l">
                        <a:spcBef>
                          <a:spcPts val="0"/>
                        </a:spcBef>
                        <a:spcAft>
                          <a:spcPts val="0"/>
                        </a:spcAft>
                        <a:buNone/>
                      </a:pPr>
                      <a:r>
                        <a:rPr lang="en" sz="1900">
                          <a:solidFill>
                            <a:schemeClr val="accent2"/>
                          </a:solidFill>
                        </a:rPr>
                        <a:t>M. Ridwan</a:t>
                      </a:r>
                      <a:endParaRPr sz="1900">
                        <a:solidFill>
                          <a:schemeClr val="accent2"/>
                        </a:solidFill>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900">
                          <a:solidFill>
                            <a:schemeClr val="accent2"/>
                          </a:solidFill>
                        </a:rPr>
                        <a:t>Kyle Carpenter</a:t>
                      </a:r>
                      <a:endParaRPr sz="1900">
                        <a:solidFill>
                          <a:schemeClr val="accent2"/>
                        </a:solidFill>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90" name="Google Shape;90;p13"/>
          <p:cNvSpPr txBox="1"/>
          <p:nvPr/>
        </p:nvSpPr>
        <p:spPr>
          <a:xfrm>
            <a:off x="257650" y="4348063"/>
            <a:ext cx="3011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accent2"/>
                </a:solidFill>
                <a:latin typeface="Roboto"/>
                <a:ea typeface="Roboto"/>
                <a:cs typeface="Roboto"/>
                <a:sym typeface="Roboto"/>
              </a:rPr>
              <a:t>Group B</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2"/>
          <p:cNvSpPr txBox="1"/>
          <p:nvPr>
            <p:ph type="title"/>
          </p:nvPr>
        </p:nvSpPr>
        <p:spPr>
          <a:xfrm>
            <a:off x="311700" y="18250"/>
            <a:ext cx="6469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Camera</a:t>
            </a:r>
            <a:r>
              <a:rPr b="1" lang="en"/>
              <a:t> - Hardware Block Diagram</a:t>
            </a:r>
            <a:endParaRPr b="1"/>
          </a:p>
        </p:txBody>
      </p:sp>
      <p:pic>
        <p:nvPicPr>
          <p:cNvPr id="172" name="Google Shape;172;p22"/>
          <p:cNvPicPr preferRelativeResize="0"/>
          <p:nvPr/>
        </p:nvPicPr>
        <p:blipFill>
          <a:blip r:embed="rId3">
            <a:alphaModFix/>
          </a:blip>
          <a:stretch>
            <a:fillRect/>
          </a:stretch>
        </p:blipFill>
        <p:spPr>
          <a:xfrm>
            <a:off x="152400" y="778450"/>
            <a:ext cx="8032409" cy="4212649"/>
          </a:xfrm>
          <a:prstGeom prst="rect">
            <a:avLst/>
          </a:prstGeom>
          <a:noFill/>
          <a:ln>
            <a:noFill/>
          </a:ln>
        </p:spPr>
      </p:pic>
      <p:pic>
        <p:nvPicPr>
          <p:cNvPr id="173" name="Google Shape;173;p22"/>
          <p:cNvPicPr preferRelativeResize="0"/>
          <p:nvPr/>
        </p:nvPicPr>
        <p:blipFill rotWithShape="1">
          <a:blip r:embed="rId4">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174" name="Google Shape;174;p22"/>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3"/>
          <p:cNvSpPr txBox="1"/>
          <p:nvPr>
            <p:ph type="title"/>
          </p:nvPr>
        </p:nvSpPr>
        <p:spPr>
          <a:xfrm>
            <a:off x="311700" y="18250"/>
            <a:ext cx="6469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Camera - Considerations</a:t>
            </a:r>
            <a:endParaRPr b="1"/>
          </a:p>
        </p:txBody>
      </p:sp>
      <p:pic>
        <p:nvPicPr>
          <p:cNvPr id="180" name="Google Shape;180;p23"/>
          <p:cNvPicPr preferRelativeResize="0"/>
          <p:nvPr/>
        </p:nvPicPr>
        <p:blipFill rotWithShape="1">
          <a:blip r:embed="rId3">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181" name="Google Shape;181;p23"/>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pic>
        <p:nvPicPr>
          <p:cNvPr id="182" name="Google Shape;182;p23"/>
          <p:cNvPicPr preferRelativeResize="0"/>
          <p:nvPr/>
        </p:nvPicPr>
        <p:blipFill>
          <a:blip r:embed="rId4">
            <a:alphaModFix/>
          </a:blip>
          <a:stretch>
            <a:fillRect/>
          </a:stretch>
        </p:blipFill>
        <p:spPr>
          <a:xfrm>
            <a:off x="1306750" y="626049"/>
            <a:ext cx="6530500" cy="4321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4"/>
          <p:cNvSpPr txBox="1"/>
          <p:nvPr>
            <p:ph type="title"/>
          </p:nvPr>
        </p:nvSpPr>
        <p:spPr>
          <a:xfrm>
            <a:off x="7404350" y="1090500"/>
            <a:ext cx="2067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ANNKE C800</a:t>
            </a:r>
            <a:endParaRPr b="1" sz="1500"/>
          </a:p>
          <a:p>
            <a:pPr indent="0" lvl="0" marL="0" rtl="0" algn="l">
              <a:spcBef>
                <a:spcPts val="0"/>
              </a:spcBef>
              <a:spcAft>
                <a:spcPts val="0"/>
              </a:spcAft>
              <a:buNone/>
            </a:pPr>
            <a:r>
              <a:rPr lang="en" sz="1500"/>
              <a:t>( No Onboard AI computation )</a:t>
            </a:r>
            <a:endParaRPr sz="1500"/>
          </a:p>
        </p:txBody>
      </p:sp>
      <p:cxnSp>
        <p:nvCxnSpPr>
          <p:cNvPr id="188" name="Google Shape;188;p24"/>
          <p:cNvCxnSpPr/>
          <p:nvPr/>
        </p:nvCxnSpPr>
        <p:spPr>
          <a:xfrm flipH="1">
            <a:off x="6847250" y="1419300"/>
            <a:ext cx="557100" cy="255000"/>
          </a:xfrm>
          <a:prstGeom prst="straightConnector1">
            <a:avLst/>
          </a:prstGeom>
          <a:noFill/>
          <a:ln cap="flat" cmpd="sng" w="19050">
            <a:solidFill>
              <a:schemeClr val="dk1"/>
            </a:solidFill>
            <a:prstDash val="solid"/>
            <a:round/>
            <a:headEnd len="med" w="med" type="none"/>
            <a:tailEnd len="med" w="med" type="triangle"/>
          </a:ln>
        </p:spPr>
      </p:cxnSp>
      <p:sp>
        <p:nvSpPr>
          <p:cNvPr id="189" name="Google Shape;189;p24"/>
          <p:cNvSpPr txBox="1"/>
          <p:nvPr>
            <p:ph type="title"/>
          </p:nvPr>
        </p:nvSpPr>
        <p:spPr>
          <a:xfrm>
            <a:off x="6932875" y="3836150"/>
            <a:ext cx="2313300" cy="137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OAK-D-PoE</a:t>
            </a:r>
            <a:endParaRPr b="1" sz="1500"/>
          </a:p>
          <a:p>
            <a:pPr indent="0" lvl="0" marL="0" rtl="0" algn="l">
              <a:spcBef>
                <a:spcPts val="0"/>
              </a:spcBef>
              <a:spcAft>
                <a:spcPts val="0"/>
              </a:spcAft>
              <a:buNone/>
            </a:pPr>
            <a:r>
              <a:rPr lang="en" sz="1500"/>
              <a:t>( High Price Range and a lot of extra unused features for project )</a:t>
            </a:r>
            <a:endParaRPr sz="1500"/>
          </a:p>
        </p:txBody>
      </p:sp>
      <p:cxnSp>
        <p:nvCxnSpPr>
          <p:cNvPr id="190" name="Google Shape;190;p24"/>
          <p:cNvCxnSpPr/>
          <p:nvPr/>
        </p:nvCxnSpPr>
        <p:spPr>
          <a:xfrm rot="10800000">
            <a:off x="6644450" y="4416500"/>
            <a:ext cx="372900" cy="215100"/>
          </a:xfrm>
          <a:prstGeom prst="straightConnector1">
            <a:avLst/>
          </a:prstGeom>
          <a:noFill/>
          <a:ln cap="flat" cmpd="sng" w="19050">
            <a:solidFill>
              <a:schemeClr val="dk1"/>
            </a:solidFill>
            <a:prstDash val="solid"/>
            <a:round/>
            <a:headEnd len="med" w="med" type="none"/>
            <a:tailEnd len="med" w="med" type="triangle"/>
          </a:ln>
        </p:spPr>
      </p:cxnSp>
      <p:sp>
        <p:nvSpPr>
          <p:cNvPr id="191" name="Google Shape;191;p24"/>
          <p:cNvSpPr txBox="1"/>
          <p:nvPr/>
        </p:nvSpPr>
        <p:spPr>
          <a:xfrm>
            <a:off x="311700" y="3039650"/>
            <a:ext cx="3861300" cy="22779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Single RGB image sensor camera</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Powered with POE</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Embedded </a:t>
            </a:r>
            <a:r>
              <a:rPr lang="en" sz="1700">
                <a:solidFill>
                  <a:schemeClr val="dk1"/>
                </a:solidFill>
                <a:latin typeface="Roboto"/>
                <a:ea typeface="Roboto"/>
                <a:cs typeface="Roboto"/>
                <a:sym typeface="Roboto"/>
              </a:rPr>
              <a:t>microprocessor</a:t>
            </a:r>
            <a:r>
              <a:rPr lang="en" sz="1700">
                <a:solidFill>
                  <a:schemeClr val="dk1"/>
                </a:solidFill>
                <a:latin typeface="Roboto"/>
                <a:ea typeface="Roboto"/>
                <a:cs typeface="Roboto"/>
                <a:sym typeface="Roboto"/>
              </a:rPr>
              <a:t> for onboard AI computation</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H.264, H.265, and MJPEG encoding</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1,000 Mbps transmission speed</a:t>
            </a:r>
            <a:endParaRPr sz="1700">
              <a:solidFill>
                <a:schemeClr val="dk1"/>
              </a:solidFill>
              <a:latin typeface="Roboto"/>
              <a:ea typeface="Roboto"/>
              <a:cs typeface="Roboto"/>
              <a:sym typeface="Roboto"/>
            </a:endParaRPr>
          </a:p>
          <a:p>
            <a:pPr indent="0" lvl="0" marL="457200" rtl="0" algn="l">
              <a:spcBef>
                <a:spcPts val="0"/>
              </a:spcBef>
              <a:spcAft>
                <a:spcPts val="0"/>
              </a:spcAft>
              <a:buNone/>
            </a:pPr>
            <a:r>
              <a:t/>
            </a:r>
            <a:endParaRPr sz="1700">
              <a:solidFill>
                <a:schemeClr val="dk1"/>
              </a:solidFill>
              <a:latin typeface="Roboto"/>
              <a:ea typeface="Roboto"/>
              <a:cs typeface="Roboto"/>
              <a:sym typeface="Roboto"/>
            </a:endParaRPr>
          </a:p>
        </p:txBody>
      </p:sp>
      <p:sp>
        <p:nvSpPr>
          <p:cNvPr id="192" name="Google Shape;192;p24"/>
          <p:cNvSpPr txBox="1"/>
          <p:nvPr>
            <p:ph type="title"/>
          </p:nvPr>
        </p:nvSpPr>
        <p:spPr>
          <a:xfrm>
            <a:off x="311700" y="18250"/>
            <a:ext cx="55509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Camera </a:t>
            </a:r>
            <a:r>
              <a:rPr b="1" lang="en"/>
              <a:t>- Hardware</a:t>
            </a:r>
            <a:endParaRPr b="1"/>
          </a:p>
        </p:txBody>
      </p:sp>
      <p:pic>
        <p:nvPicPr>
          <p:cNvPr id="193" name="Google Shape;193;p24"/>
          <p:cNvPicPr preferRelativeResize="0"/>
          <p:nvPr/>
        </p:nvPicPr>
        <p:blipFill>
          <a:blip r:embed="rId3">
            <a:alphaModFix/>
          </a:blip>
          <a:stretch>
            <a:fillRect/>
          </a:stretch>
        </p:blipFill>
        <p:spPr>
          <a:xfrm>
            <a:off x="311688" y="845963"/>
            <a:ext cx="2966000" cy="1973750"/>
          </a:xfrm>
          <a:prstGeom prst="rect">
            <a:avLst/>
          </a:prstGeom>
          <a:noFill/>
          <a:ln>
            <a:noFill/>
          </a:ln>
        </p:spPr>
      </p:pic>
      <p:pic>
        <p:nvPicPr>
          <p:cNvPr id="194" name="Google Shape;194;p24"/>
          <p:cNvPicPr preferRelativeResize="0"/>
          <p:nvPr/>
        </p:nvPicPr>
        <p:blipFill>
          <a:blip r:embed="rId4">
            <a:alphaModFix/>
          </a:blip>
          <a:stretch>
            <a:fillRect/>
          </a:stretch>
        </p:blipFill>
        <p:spPr>
          <a:xfrm>
            <a:off x="4443838" y="810025"/>
            <a:ext cx="2335375" cy="2083601"/>
          </a:xfrm>
          <a:prstGeom prst="rect">
            <a:avLst/>
          </a:prstGeom>
          <a:noFill/>
          <a:ln>
            <a:noFill/>
          </a:ln>
        </p:spPr>
      </p:pic>
      <p:sp>
        <p:nvSpPr>
          <p:cNvPr id="195" name="Google Shape;195;p24"/>
          <p:cNvSpPr/>
          <p:nvPr/>
        </p:nvSpPr>
        <p:spPr>
          <a:xfrm>
            <a:off x="4443838" y="1090488"/>
            <a:ext cx="2218200" cy="1946400"/>
          </a:xfrm>
          <a:prstGeom prst="mathMultiply">
            <a:avLst>
              <a:gd fmla="val 10471" name="adj1"/>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24"/>
          <p:cNvPicPr preferRelativeResize="0"/>
          <p:nvPr/>
        </p:nvPicPr>
        <p:blipFill>
          <a:blip r:embed="rId5">
            <a:alphaModFix/>
          </a:blip>
          <a:stretch>
            <a:fillRect/>
          </a:stretch>
        </p:blipFill>
        <p:spPr>
          <a:xfrm>
            <a:off x="4229930" y="3314325"/>
            <a:ext cx="2646025" cy="1466950"/>
          </a:xfrm>
          <a:prstGeom prst="rect">
            <a:avLst/>
          </a:prstGeom>
          <a:noFill/>
          <a:ln>
            <a:noFill/>
          </a:ln>
        </p:spPr>
      </p:pic>
      <p:sp>
        <p:nvSpPr>
          <p:cNvPr id="197" name="Google Shape;197;p24"/>
          <p:cNvSpPr/>
          <p:nvPr/>
        </p:nvSpPr>
        <p:spPr>
          <a:xfrm>
            <a:off x="4426247" y="3089755"/>
            <a:ext cx="2218200" cy="1946400"/>
          </a:xfrm>
          <a:prstGeom prst="mathMultiply">
            <a:avLst>
              <a:gd fmla="val 10471" name="adj1"/>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 name="Google Shape;198;p24"/>
          <p:cNvPicPr preferRelativeResize="0"/>
          <p:nvPr/>
        </p:nvPicPr>
        <p:blipFill rotWithShape="1">
          <a:blip r:embed="rId6">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199" name="Google Shape;199;p24"/>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5"/>
          <p:cNvSpPr txBox="1"/>
          <p:nvPr>
            <p:ph type="title"/>
          </p:nvPr>
        </p:nvSpPr>
        <p:spPr>
          <a:xfrm>
            <a:off x="311700" y="677550"/>
            <a:ext cx="5053200" cy="378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DepthAi-Demo</a:t>
            </a:r>
            <a:endParaRPr b="1" sz="1600"/>
          </a:p>
          <a:p>
            <a:pPr indent="-330200" lvl="0" marL="457200" rtl="0" algn="l">
              <a:spcBef>
                <a:spcPts val="0"/>
              </a:spcBef>
              <a:spcAft>
                <a:spcPts val="0"/>
              </a:spcAft>
              <a:buSzPts val="1600"/>
              <a:buChar char="-"/>
            </a:pPr>
            <a:r>
              <a:rPr b="1" lang="en" sz="1600"/>
              <a:t>vehicle-detection-adas-0002</a:t>
            </a:r>
            <a:endParaRPr b="1" sz="1600"/>
          </a:p>
          <a:p>
            <a:pPr indent="-330200" lvl="0" marL="457200" rtl="0" algn="l">
              <a:spcBef>
                <a:spcPts val="0"/>
              </a:spcBef>
              <a:spcAft>
                <a:spcPts val="0"/>
              </a:spcAft>
              <a:buSzPts val="1600"/>
              <a:buChar char="-"/>
            </a:pPr>
            <a:r>
              <a:t/>
            </a:r>
            <a:endParaRPr b="1" sz="1600"/>
          </a:p>
          <a:p>
            <a:pPr indent="0" lvl="0" marL="457200" rtl="0" algn="l">
              <a:spcBef>
                <a:spcPts val="0"/>
              </a:spcBef>
              <a:spcAft>
                <a:spcPts val="0"/>
              </a:spcAft>
              <a:buNone/>
            </a:pPr>
            <a:r>
              <a:t/>
            </a:r>
            <a:endParaRPr b="1" sz="1600"/>
          </a:p>
        </p:txBody>
      </p:sp>
      <p:sp>
        <p:nvSpPr>
          <p:cNvPr id="205" name="Google Shape;205;p25"/>
          <p:cNvSpPr txBox="1"/>
          <p:nvPr>
            <p:ph type="title"/>
          </p:nvPr>
        </p:nvSpPr>
        <p:spPr>
          <a:xfrm>
            <a:off x="311700" y="18250"/>
            <a:ext cx="6469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Camera - Computer Vision</a:t>
            </a:r>
            <a:endParaRPr b="1"/>
          </a:p>
        </p:txBody>
      </p:sp>
      <p:pic>
        <p:nvPicPr>
          <p:cNvPr id="206" name="Google Shape;206;p25"/>
          <p:cNvPicPr preferRelativeResize="0"/>
          <p:nvPr/>
        </p:nvPicPr>
        <p:blipFill rotWithShape="1">
          <a:blip r:embed="rId3">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207" name="Google Shape;207;p25"/>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pic>
        <p:nvPicPr>
          <p:cNvPr id="208" name="Google Shape;208;p25"/>
          <p:cNvPicPr preferRelativeResize="0"/>
          <p:nvPr/>
        </p:nvPicPr>
        <p:blipFill>
          <a:blip r:embed="rId4">
            <a:alphaModFix/>
          </a:blip>
          <a:stretch>
            <a:fillRect/>
          </a:stretch>
        </p:blipFill>
        <p:spPr>
          <a:xfrm>
            <a:off x="311700" y="1361600"/>
            <a:ext cx="6760625" cy="3556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6"/>
          <p:cNvSpPr txBox="1"/>
          <p:nvPr>
            <p:ph type="title"/>
          </p:nvPr>
        </p:nvSpPr>
        <p:spPr>
          <a:xfrm>
            <a:off x="409225" y="826100"/>
            <a:ext cx="3405900" cy="69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DepthAi-Experiments</a:t>
            </a:r>
            <a:endParaRPr b="1" sz="1600"/>
          </a:p>
          <a:p>
            <a:pPr indent="-330200" lvl="0" marL="457200" rtl="0" algn="l">
              <a:spcBef>
                <a:spcPts val="0"/>
              </a:spcBef>
              <a:spcAft>
                <a:spcPts val="0"/>
              </a:spcAft>
              <a:buSzPts val="1600"/>
              <a:buChar char="-"/>
            </a:pPr>
            <a:r>
              <a:rPr b="1" lang="en" sz="1600"/>
              <a:t>gen2-people-tracker</a:t>
            </a:r>
            <a:endParaRPr b="1" sz="1600"/>
          </a:p>
        </p:txBody>
      </p:sp>
      <p:sp>
        <p:nvSpPr>
          <p:cNvPr id="214" name="Google Shape;214;p26"/>
          <p:cNvSpPr txBox="1"/>
          <p:nvPr>
            <p:ph type="title"/>
          </p:nvPr>
        </p:nvSpPr>
        <p:spPr>
          <a:xfrm>
            <a:off x="311700" y="18250"/>
            <a:ext cx="6469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Camera - Computer Vision</a:t>
            </a:r>
            <a:endParaRPr b="1"/>
          </a:p>
        </p:txBody>
      </p:sp>
      <p:pic>
        <p:nvPicPr>
          <p:cNvPr id="215" name="Google Shape;215;p26"/>
          <p:cNvPicPr preferRelativeResize="0"/>
          <p:nvPr/>
        </p:nvPicPr>
        <p:blipFill rotWithShape="1">
          <a:blip r:embed="rId3">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216" name="Google Shape;216;p26"/>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pic>
        <p:nvPicPr>
          <p:cNvPr id="217" name="Google Shape;217;p26"/>
          <p:cNvPicPr preferRelativeResize="0"/>
          <p:nvPr/>
        </p:nvPicPr>
        <p:blipFill>
          <a:blip r:embed="rId4">
            <a:alphaModFix/>
          </a:blip>
          <a:stretch>
            <a:fillRect/>
          </a:stretch>
        </p:blipFill>
        <p:spPr>
          <a:xfrm>
            <a:off x="1140550" y="1533150"/>
            <a:ext cx="1467775" cy="3403150"/>
          </a:xfrm>
          <a:prstGeom prst="rect">
            <a:avLst/>
          </a:prstGeom>
          <a:noFill/>
          <a:ln>
            <a:noFill/>
          </a:ln>
        </p:spPr>
      </p:pic>
      <p:sp>
        <p:nvSpPr>
          <p:cNvPr id="218" name="Google Shape;218;p26"/>
          <p:cNvSpPr txBox="1"/>
          <p:nvPr/>
        </p:nvSpPr>
        <p:spPr>
          <a:xfrm>
            <a:off x="5198400" y="836300"/>
            <a:ext cx="3000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Roboto"/>
                <a:ea typeface="Roboto"/>
                <a:cs typeface="Roboto"/>
                <a:sym typeface="Roboto"/>
              </a:rPr>
              <a:t>OpenVINO</a:t>
            </a:r>
            <a:endParaRPr b="1" sz="1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b="1" lang="en" sz="1600">
                <a:solidFill>
                  <a:schemeClr val="dk1"/>
                </a:solidFill>
                <a:latin typeface="Roboto"/>
                <a:ea typeface="Roboto"/>
                <a:cs typeface="Roboto"/>
                <a:sym typeface="Roboto"/>
              </a:rPr>
              <a:t>vehicle-detection-0202</a:t>
            </a:r>
            <a:endParaRPr/>
          </a:p>
        </p:txBody>
      </p:sp>
      <p:pic>
        <p:nvPicPr>
          <p:cNvPr id="219" name="Google Shape;219;p26"/>
          <p:cNvPicPr preferRelativeResize="0"/>
          <p:nvPr/>
        </p:nvPicPr>
        <p:blipFill>
          <a:blip r:embed="rId5">
            <a:alphaModFix/>
          </a:blip>
          <a:stretch>
            <a:fillRect/>
          </a:stretch>
        </p:blipFill>
        <p:spPr>
          <a:xfrm>
            <a:off x="3984126" y="1659400"/>
            <a:ext cx="4823875" cy="31506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7"/>
          <p:cNvSpPr txBox="1"/>
          <p:nvPr>
            <p:ph type="title"/>
          </p:nvPr>
        </p:nvSpPr>
        <p:spPr>
          <a:xfrm>
            <a:off x="311700" y="811625"/>
            <a:ext cx="5053200" cy="68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t>vehicle-detection-0202</a:t>
            </a:r>
            <a:endParaRPr b="1" sz="1900">
              <a:solidFill>
                <a:srgbClr val="000000"/>
              </a:solidFill>
              <a:latin typeface="Arial"/>
              <a:ea typeface="Arial"/>
              <a:cs typeface="Arial"/>
              <a:sym typeface="Arial"/>
            </a:endParaRPr>
          </a:p>
          <a:p>
            <a:pPr indent="0" lvl="0" marL="457200" rtl="0" algn="l">
              <a:spcBef>
                <a:spcPts val="0"/>
              </a:spcBef>
              <a:spcAft>
                <a:spcPts val="0"/>
              </a:spcAft>
              <a:buNone/>
            </a:pPr>
            <a:r>
              <a:t/>
            </a:r>
            <a:endParaRPr b="1" sz="1600"/>
          </a:p>
          <a:p>
            <a:pPr indent="0" lvl="0" marL="457200" rtl="0" algn="l">
              <a:spcBef>
                <a:spcPts val="0"/>
              </a:spcBef>
              <a:spcAft>
                <a:spcPts val="0"/>
              </a:spcAft>
              <a:buNone/>
            </a:pPr>
            <a:r>
              <a:t/>
            </a:r>
            <a:endParaRPr b="1" sz="1600"/>
          </a:p>
        </p:txBody>
      </p:sp>
      <p:sp>
        <p:nvSpPr>
          <p:cNvPr id="225" name="Google Shape;225;p27"/>
          <p:cNvSpPr txBox="1"/>
          <p:nvPr>
            <p:ph type="title"/>
          </p:nvPr>
        </p:nvSpPr>
        <p:spPr>
          <a:xfrm>
            <a:off x="311700" y="18250"/>
            <a:ext cx="6469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Camera - Computer Vision</a:t>
            </a:r>
            <a:endParaRPr b="1"/>
          </a:p>
        </p:txBody>
      </p:sp>
      <p:pic>
        <p:nvPicPr>
          <p:cNvPr id="226" name="Google Shape;226;p27"/>
          <p:cNvPicPr preferRelativeResize="0"/>
          <p:nvPr/>
        </p:nvPicPr>
        <p:blipFill rotWithShape="1">
          <a:blip r:embed="rId3">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227" name="Google Shape;227;p27"/>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sp>
        <p:nvSpPr>
          <p:cNvPr id="228" name="Google Shape;228;p27"/>
          <p:cNvSpPr txBox="1"/>
          <p:nvPr>
            <p:ph type="title"/>
          </p:nvPr>
        </p:nvSpPr>
        <p:spPr>
          <a:xfrm>
            <a:off x="311700" y="1361575"/>
            <a:ext cx="3917700" cy="229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Outputs:</a:t>
            </a:r>
            <a:endParaRPr b="1" sz="1800"/>
          </a:p>
          <a:p>
            <a:pPr indent="-323850" lvl="0" marL="457200" rtl="0" algn="l">
              <a:lnSpc>
                <a:spcPct val="115000"/>
              </a:lnSpc>
              <a:spcBef>
                <a:spcPts val="0"/>
              </a:spcBef>
              <a:spcAft>
                <a:spcPts val="0"/>
              </a:spcAft>
              <a:buSzPts val="1500"/>
              <a:buChar char="●"/>
            </a:pPr>
            <a:r>
              <a:rPr b="1" lang="en" sz="1500"/>
              <a:t>image_id - ID of the image in the batch</a:t>
            </a:r>
            <a:endParaRPr b="1" sz="1500"/>
          </a:p>
          <a:p>
            <a:pPr indent="-323850" lvl="0" marL="457200" rtl="0" algn="l">
              <a:lnSpc>
                <a:spcPct val="115000"/>
              </a:lnSpc>
              <a:spcBef>
                <a:spcPts val="0"/>
              </a:spcBef>
              <a:spcAft>
                <a:spcPts val="0"/>
              </a:spcAft>
              <a:buSzPts val="1500"/>
              <a:buChar char="●"/>
            </a:pPr>
            <a:r>
              <a:rPr b="1" lang="en" sz="1500"/>
              <a:t>label - predicted class ID (0 - vehicle)</a:t>
            </a:r>
            <a:endParaRPr b="1" sz="1500"/>
          </a:p>
          <a:p>
            <a:pPr indent="-323850" lvl="0" marL="457200" rtl="0" algn="l">
              <a:lnSpc>
                <a:spcPct val="115000"/>
              </a:lnSpc>
              <a:spcBef>
                <a:spcPts val="0"/>
              </a:spcBef>
              <a:spcAft>
                <a:spcPts val="0"/>
              </a:spcAft>
              <a:buSzPts val="1500"/>
              <a:buChar char="●"/>
            </a:pPr>
            <a:r>
              <a:rPr b="1" lang="en" sz="1500"/>
              <a:t>conf - confidence for the predicted class</a:t>
            </a:r>
            <a:endParaRPr b="1" sz="1500"/>
          </a:p>
          <a:p>
            <a:pPr indent="-323850" lvl="0" marL="457200" rtl="0" algn="l">
              <a:lnSpc>
                <a:spcPct val="115000"/>
              </a:lnSpc>
              <a:spcBef>
                <a:spcPts val="0"/>
              </a:spcBef>
              <a:spcAft>
                <a:spcPts val="0"/>
              </a:spcAft>
              <a:buSzPts val="1500"/>
              <a:buChar char="●"/>
            </a:pPr>
            <a:r>
              <a:rPr b="1" lang="en" sz="1500"/>
              <a:t>(x_min, y_min) - coordinates of the top left bounding box corner</a:t>
            </a:r>
            <a:endParaRPr b="1" sz="1500"/>
          </a:p>
          <a:p>
            <a:pPr indent="-323850" lvl="0" marL="457200" rtl="0" algn="l">
              <a:lnSpc>
                <a:spcPct val="115000"/>
              </a:lnSpc>
              <a:spcBef>
                <a:spcPts val="0"/>
              </a:spcBef>
              <a:spcAft>
                <a:spcPts val="0"/>
              </a:spcAft>
              <a:buSzPts val="1500"/>
              <a:buChar char="●"/>
            </a:pPr>
            <a:r>
              <a:rPr b="1" lang="en" sz="1500"/>
              <a:t>(x_max, y_max) - coordinates of the bottom right bounding box corner.</a:t>
            </a:r>
            <a:endParaRPr b="1" sz="1500"/>
          </a:p>
          <a:p>
            <a:pPr indent="0" lvl="0" marL="457200" rtl="0" algn="l">
              <a:spcBef>
                <a:spcPts val="0"/>
              </a:spcBef>
              <a:spcAft>
                <a:spcPts val="0"/>
              </a:spcAft>
              <a:buNone/>
            </a:pPr>
            <a:r>
              <a:t/>
            </a:r>
            <a:endParaRPr b="1" sz="1600"/>
          </a:p>
          <a:p>
            <a:pPr indent="0" lvl="0" marL="457200" rtl="0" algn="l">
              <a:spcBef>
                <a:spcPts val="0"/>
              </a:spcBef>
              <a:spcAft>
                <a:spcPts val="0"/>
              </a:spcAft>
              <a:buNone/>
            </a:pPr>
            <a:r>
              <a:t/>
            </a:r>
            <a:endParaRPr b="1" sz="1600"/>
          </a:p>
        </p:txBody>
      </p:sp>
      <p:sp>
        <p:nvSpPr>
          <p:cNvPr id="229" name="Google Shape;229;p27"/>
          <p:cNvSpPr txBox="1"/>
          <p:nvPr/>
        </p:nvSpPr>
        <p:spPr>
          <a:xfrm>
            <a:off x="4747425" y="136157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Roboto"/>
                <a:ea typeface="Roboto"/>
                <a:cs typeface="Roboto"/>
                <a:sym typeface="Roboto"/>
              </a:rPr>
              <a:t>Detecting Directions:</a:t>
            </a:r>
            <a:endParaRPr/>
          </a:p>
        </p:txBody>
      </p:sp>
      <p:pic>
        <p:nvPicPr>
          <p:cNvPr id="230" name="Google Shape;230;p27"/>
          <p:cNvPicPr preferRelativeResize="0"/>
          <p:nvPr/>
        </p:nvPicPr>
        <p:blipFill>
          <a:blip r:embed="rId4">
            <a:alphaModFix/>
          </a:blip>
          <a:stretch>
            <a:fillRect/>
          </a:stretch>
        </p:blipFill>
        <p:spPr>
          <a:xfrm>
            <a:off x="4747425" y="1823275"/>
            <a:ext cx="3772251" cy="32192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8"/>
          <p:cNvSpPr txBox="1"/>
          <p:nvPr>
            <p:ph type="title"/>
          </p:nvPr>
        </p:nvSpPr>
        <p:spPr>
          <a:xfrm>
            <a:off x="311700" y="683925"/>
            <a:ext cx="2564700" cy="424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Database</a:t>
            </a:r>
            <a:endParaRPr b="1" sz="1600"/>
          </a:p>
          <a:p>
            <a:pPr indent="-330200" lvl="0" marL="457200" rtl="0" algn="l">
              <a:spcBef>
                <a:spcPts val="0"/>
              </a:spcBef>
              <a:spcAft>
                <a:spcPts val="0"/>
              </a:spcAft>
              <a:buSzPts val="1600"/>
              <a:buChar char="-"/>
            </a:pPr>
            <a:r>
              <a:rPr b="1" lang="en" sz="1600"/>
              <a:t>MySQL</a:t>
            </a:r>
            <a:endParaRPr b="1" sz="1600"/>
          </a:p>
          <a:p>
            <a:pPr indent="-330200" lvl="1" marL="914400" rtl="0" algn="l">
              <a:spcBef>
                <a:spcPts val="0"/>
              </a:spcBef>
              <a:spcAft>
                <a:spcPts val="0"/>
              </a:spcAft>
              <a:buSzPts val="1600"/>
              <a:buChar char="-"/>
            </a:pPr>
            <a:r>
              <a:rPr b="1" lang="en" sz="1600"/>
              <a:t>Entering : “-1”</a:t>
            </a:r>
            <a:endParaRPr b="1" sz="1600"/>
          </a:p>
          <a:p>
            <a:pPr indent="-330200" lvl="1" marL="914400" rtl="0" algn="l">
              <a:spcBef>
                <a:spcPts val="0"/>
              </a:spcBef>
              <a:spcAft>
                <a:spcPts val="0"/>
              </a:spcAft>
              <a:buSzPts val="1600"/>
              <a:buChar char="-"/>
            </a:pPr>
            <a:r>
              <a:rPr b="1" lang="en" sz="1600"/>
              <a:t>Leaving  : “+1”</a:t>
            </a:r>
            <a:endParaRPr b="1" sz="1600"/>
          </a:p>
          <a:p>
            <a:pPr indent="0" lvl="0" marL="0" rtl="0" algn="l">
              <a:spcBef>
                <a:spcPts val="0"/>
              </a:spcBef>
              <a:spcAft>
                <a:spcPts val="0"/>
              </a:spcAft>
              <a:buNone/>
            </a:pPr>
            <a:r>
              <a:t/>
            </a:r>
            <a:endParaRPr b="1" sz="1600"/>
          </a:p>
          <a:p>
            <a:pPr indent="0" lvl="0" marL="457200" rtl="0" algn="l">
              <a:spcBef>
                <a:spcPts val="0"/>
              </a:spcBef>
              <a:spcAft>
                <a:spcPts val="0"/>
              </a:spcAft>
              <a:buNone/>
            </a:pPr>
            <a:r>
              <a:t/>
            </a:r>
            <a:endParaRPr b="1" sz="1600"/>
          </a:p>
        </p:txBody>
      </p:sp>
      <p:sp>
        <p:nvSpPr>
          <p:cNvPr id="236" name="Google Shape;236;p28"/>
          <p:cNvSpPr txBox="1"/>
          <p:nvPr>
            <p:ph type="title"/>
          </p:nvPr>
        </p:nvSpPr>
        <p:spPr>
          <a:xfrm>
            <a:off x="311700" y="18250"/>
            <a:ext cx="6469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Camera - Computer Vision</a:t>
            </a:r>
            <a:endParaRPr b="1"/>
          </a:p>
        </p:txBody>
      </p:sp>
      <p:pic>
        <p:nvPicPr>
          <p:cNvPr id="237" name="Google Shape;237;p28"/>
          <p:cNvPicPr preferRelativeResize="0"/>
          <p:nvPr/>
        </p:nvPicPr>
        <p:blipFill rotWithShape="1">
          <a:blip r:embed="rId3">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238" name="Google Shape;238;p28"/>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pic>
        <p:nvPicPr>
          <p:cNvPr id="239" name="Google Shape;239;p28"/>
          <p:cNvPicPr preferRelativeResize="0"/>
          <p:nvPr/>
        </p:nvPicPr>
        <p:blipFill>
          <a:blip r:embed="rId4">
            <a:alphaModFix/>
          </a:blip>
          <a:stretch>
            <a:fillRect/>
          </a:stretch>
        </p:blipFill>
        <p:spPr>
          <a:xfrm>
            <a:off x="3128350" y="683925"/>
            <a:ext cx="3416799" cy="43272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9"/>
          <p:cNvSpPr txBox="1"/>
          <p:nvPr>
            <p:ph type="title"/>
          </p:nvPr>
        </p:nvSpPr>
        <p:spPr>
          <a:xfrm>
            <a:off x="311700" y="18250"/>
            <a:ext cx="6852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Control Unit</a:t>
            </a:r>
            <a:r>
              <a:rPr b="1" lang="en"/>
              <a:t> - Hardware Block Diagram</a:t>
            </a:r>
            <a:endParaRPr b="1"/>
          </a:p>
        </p:txBody>
      </p:sp>
      <p:pic>
        <p:nvPicPr>
          <p:cNvPr id="245" name="Google Shape;245;p29"/>
          <p:cNvPicPr preferRelativeResize="0"/>
          <p:nvPr/>
        </p:nvPicPr>
        <p:blipFill>
          <a:blip r:embed="rId3">
            <a:alphaModFix/>
          </a:blip>
          <a:stretch>
            <a:fillRect/>
          </a:stretch>
        </p:blipFill>
        <p:spPr>
          <a:xfrm>
            <a:off x="152400" y="778450"/>
            <a:ext cx="7996645" cy="4212651"/>
          </a:xfrm>
          <a:prstGeom prst="rect">
            <a:avLst/>
          </a:prstGeom>
          <a:noFill/>
          <a:ln>
            <a:noFill/>
          </a:ln>
        </p:spPr>
      </p:pic>
      <p:grpSp>
        <p:nvGrpSpPr>
          <p:cNvPr id="246" name="Google Shape;246;p29"/>
          <p:cNvGrpSpPr/>
          <p:nvPr/>
        </p:nvGrpSpPr>
        <p:grpSpPr>
          <a:xfrm>
            <a:off x="8030700" y="76200"/>
            <a:ext cx="1082400" cy="900825"/>
            <a:chOff x="7878300" y="76200"/>
            <a:chExt cx="1082400" cy="900825"/>
          </a:xfrm>
        </p:grpSpPr>
        <p:pic>
          <p:nvPicPr>
            <p:cNvPr id="247" name="Google Shape;247;p29"/>
            <p:cNvPicPr preferRelativeResize="0"/>
            <p:nvPr/>
          </p:nvPicPr>
          <p:blipFill rotWithShape="1">
            <a:blip r:embed="rId4">
              <a:alphaModFix/>
            </a:blip>
            <a:srcRect b="8684" l="25294" r="17891" t="13074"/>
            <a:stretch/>
          </p:blipFill>
          <p:spPr>
            <a:xfrm>
              <a:off x="8170978" y="76200"/>
              <a:ext cx="484632" cy="607713"/>
            </a:xfrm>
            <a:prstGeom prst="rect">
              <a:avLst/>
            </a:prstGeom>
            <a:noFill/>
            <a:ln cap="flat" cmpd="sng" w="28575">
              <a:solidFill>
                <a:schemeClr val="dk1"/>
              </a:solidFill>
              <a:prstDash val="solid"/>
              <a:round/>
              <a:headEnd len="sm" w="sm" type="none"/>
              <a:tailEnd len="sm" w="sm" type="none"/>
            </a:ln>
          </p:spPr>
        </p:pic>
        <p:sp>
          <p:nvSpPr>
            <p:cNvPr id="248" name="Google Shape;248;p29"/>
            <p:cNvSpPr txBox="1"/>
            <p:nvPr/>
          </p:nvSpPr>
          <p:spPr>
            <a:xfrm>
              <a:off x="78783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Oscar Acuna</a:t>
              </a:r>
              <a:endParaRPr sz="1200">
                <a:latin typeface="Roboto"/>
                <a:ea typeface="Roboto"/>
                <a:cs typeface="Roboto"/>
                <a:sym typeface="Roboto"/>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30"/>
          <p:cNvPicPr preferRelativeResize="0"/>
          <p:nvPr/>
        </p:nvPicPr>
        <p:blipFill>
          <a:blip r:embed="rId3">
            <a:alphaModFix/>
          </a:blip>
          <a:stretch>
            <a:fillRect/>
          </a:stretch>
        </p:blipFill>
        <p:spPr>
          <a:xfrm>
            <a:off x="151800" y="793263"/>
            <a:ext cx="8009974" cy="4183336"/>
          </a:xfrm>
          <a:prstGeom prst="rect">
            <a:avLst/>
          </a:prstGeom>
          <a:noFill/>
          <a:ln>
            <a:noFill/>
          </a:ln>
        </p:spPr>
      </p:pic>
      <p:sp>
        <p:nvSpPr>
          <p:cNvPr id="254" name="Google Shape;254;p30"/>
          <p:cNvSpPr txBox="1"/>
          <p:nvPr>
            <p:ph type="title"/>
          </p:nvPr>
        </p:nvSpPr>
        <p:spPr>
          <a:xfrm>
            <a:off x="311700" y="18250"/>
            <a:ext cx="6852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Control Unit - PoE Switch</a:t>
            </a:r>
            <a:endParaRPr b="1"/>
          </a:p>
        </p:txBody>
      </p:sp>
      <p:grpSp>
        <p:nvGrpSpPr>
          <p:cNvPr id="255" name="Google Shape;255;p30"/>
          <p:cNvGrpSpPr/>
          <p:nvPr/>
        </p:nvGrpSpPr>
        <p:grpSpPr>
          <a:xfrm>
            <a:off x="8030700" y="76200"/>
            <a:ext cx="1082400" cy="900825"/>
            <a:chOff x="7878300" y="76200"/>
            <a:chExt cx="1082400" cy="900825"/>
          </a:xfrm>
        </p:grpSpPr>
        <p:pic>
          <p:nvPicPr>
            <p:cNvPr id="256" name="Google Shape;256;p30"/>
            <p:cNvPicPr preferRelativeResize="0"/>
            <p:nvPr/>
          </p:nvPicPr>
          <p:blipFill rotWithShape="1">
            <a:blip r:embed="rId4">
              <a:alphaModFix/>
            </a:blip>
            <a:srcRect b="8684" l="25294" r="17891" t="13074"/>
            <a:stretch/>
          </p:blipFill>
          <p:spPr>
            <a:xfrm>
              <a:off x="8170978" y="76200"/>
              <a:ext cx="484632" cy="607713"/>
            </a:xfrm>
            <a:prstGeom prst="rect">
              <a:avLst/>
            </a:prstGeom>
            <a:noFill/>
            <a:ln cap="flat" cmpd="sng" w="28575">
              <a:solidFill>
                <a:schemeClr val="dk1"/>
              </a:solidFill>
              <a:prstDash val="solid"/>
              <a:round/>
              <a:headEnd len="sm" w="sm" type="none"/>
              <a:tailEnd len="sm" w="sm" type="none"/>
            </a:ln>
          </p:spPr>
        </p:pic>
        <p:sp>
          <p:nvSpPr>
            <p:cNvPr id="257" name="Google Shape;257;p30"/>
            <p:cNvSpPr txBox="1"/>
            <p:nvPr/>
          </p:nvSpPr>
          <p:spPr>
            <a:xfrm>
              <a:off x="78783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Oscar Acuna</a:t>
              </a:r>
              <a:endParaRPr sz="1200">
                <a:latin typeface="Roboto"/>
                <a:ea typeface="Roboto"/>
                <a:cs typeface="Roboto"/>
                <a:sym typeface="Roboto"/>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grpSp>
        <p:nvGrpSpPr>
          <p:cNvPr id="262" name="Google Shape;262;p31"/>
          <p:cNvGrpSpPr/>
          <p:nvPr/>
        </p:nvGrpSpPr>
        <p:grpSpPr>
          <a:xfrm>
            <a:off x="8030700" y="76200"/>
            <a:ext cx="1082400" cy="900825"/>
            <a:chOff x="7878300" y="76200"/>
            <a:chExt cx="1082400" cy="900825"/>
          </a:xfrm>
        </p:grpSpPr>
        <p:pic>
          <p:nvPicPr>
            <p:cNvPr id="263" name="Google Shape;263;p31"/>
            <p:cNvPicPr preferRelativeResize="0"/>
            <p:nvPr/>
          </p:nvPicPr>
          <p:blipFill rotWithShape="1">
            <a:blip r:embed="rId3">
              <a:alphaModFix/>
            </a:blip>
            <a:srcRect b="8684" l="25294" r="17891" t="13074"/>
            <a:stretch/>
          </p:blipFill>
          <p:spPr>
            <a:xfrm>
              <a:off x="8170978" y="76200"/>
              <a:ext cx="484632" cy="607713"/>
            </a:xfrm>
            <a:prstGeom prst="rect">
              <a:avLst/>
            </a:prstGeom>
            <a:noFill/>
            <a:ln cap="flat" cmpd="sng" w="28575">
              <a:solidFill>
                <a:schemeClr val="dk1"/>
              </a:solidFill>
              <a:prstDash val="solid"/>
              <a:round/>
              <a:headEnd len="sm" w="sm" type="none"/>
              <a:tailEnd len="sm" w="sm" type="none"/>
            </a:ln>
          </p:spPr>
        </p:pic>
        <p:sp>
          <p:nvSpPr>
            <p:cNvPr id="264" name="Google Shape;264;p31"/>
            <p:cNvSpPr txBox="1"/>
            <p:nvPr/>
          </p:nvSpPr>
          <p:spPr>
            <a:xfrm>
              <a:off x="78783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Oscar Acuna</a:t>
              </a:r>
              <a:endParaRPr sz="1200">
                <a:latin typeface="Roboto"/>
                <a:ea typeface="Roboto"/>
                <a:cs typeface="Roboto"/>
                <a:sym typeface="Roboto"/>
              </a:endParaRPr>
            </a:p>
          </p:txBody>
        </p:sp>
      </p:grpSp>
      <p:pic>
        <p:nvPicPr>
          <p:cNvPr id="265" name="Google Shape;265;p31"/>
          <p:cNvPicPr preferRelativeResize="0"/>
          <p:nvPr/>
        </p:nvPicPr>
        <p:blipFill>
          <a:blip r:embed="rId4">
            <a:alphaModFix/>
          </a:blip>
          <a:stretch>
            <a:fillRect/>
          </a:stretch>
        </p:blipFill>
        <p:spPr>
          <a:xfrm>
            <a:off x="488838" y="3045475"/>
            <a:ext cx="2877326" cy="1785725"/>
          </a:xfrm>
          <a:prstGeom prst="rect">
            <a:avLst/>
          </a:prstGeom>
          <a:noFill/>
          <a:ln>
            <a:noFill/>
          </a:ln>
        </p:spPr>
      </p:pic>
      <p:sp>
        <p:nvSpPr>
          <p:cNvPr id="266" name="Google Shape;266;p31"/>
          <p:cNvSpPr txBox="1"/>
          <p:nvPr>
            <p:ph type="title"/>
          </p:nvPr>
        </p:nvSpPr>
        <p:spPr>
          <a:xfrm>
            <a:off x="347375" y="1244675"/>
            <a:ext cx="3018900" cy="156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5-port PoE </a:t>
            </a:r>
            <a:r>
              <a:rPr b="1" lang="en" sz="1500"/>
              <a:t>Ethernet Switch</a:t>
            </a:r>
            <a:endParaRPr b="1" sz="1500"/>
          </a:p>
          <a:p>
            <a:pPr indent="-323850" lvl="0" marL="457200" rtl="0" algn="l">
              <a:spcBef>
                <a:spcPts val="0"/>
              </a:spcBef>
              <a:spcAft>
                <a:spcPts val="0"/>
              </a:spcAft>
              <a:buSzPts val="1500"/>
              <a:buChar char="-"/>
            </a:pPr>
            <a:r>
              <a:rPr lang="en" sz="1500"/>
              <a:t>Power over Ethernet (PoE)</a:t>
            </a:r>
            <a:endParaRPr sz="1500"/>
          </a:p>
          <a:p>
            <a:pPr indent="-323850" lvl="0" marL="457200" rtl="0" algn="l">
              <a:spcBef>
                <a:spcPts val="0"/>
              </a:spcBef>
              <a:spcAft>
                <a:spcPts val="0"/>
              </a:spcAft>
              <a:buSzPts val="1500"/>
              <a:buChar char="-"/>
            </a:pPr>
            <a:r>
              <a:rPr lang="en" sz="1500"/>
              <a:t>PoE 802.3af</a:t>
            </a:r>
            <a:endParaRPr sz="1500"/>
          </a:p>
          <a:p>
            <a:pPr indent="-323850" lvl="0" marL="457200" rtl="0" algn="l">
              <a:spcBef>
                <a:spcPts val="0"/>
              </a:spcBef>
              <a:spcAft>
                <a:spcPts val="0"/>
              </a:spcAft>
              <a:buSzPts val="1500"/>
              <a:buChar char="-"/>
            </a:pPr>
            <a:r>
              <a:rPr lang="en" sz="1500"/>
              <a:t>12.95 watts</a:t>
            </a:r>
            <a:endParaRPr sz="1500"/>
          </a:p>
          <a:p>
            <a:pPr indent="-323850" lvl="0" marL="457200" rtl="0" algn="l">
              <a:spcBef>
                <a:spcPts val="0"/>
              </a:spcBef>
              <a:spcAft>
                <a:spcPts val="0"/>
              </a:spcAft>
              <a:buSzPts val="1500"/>
              <a:buChar char="-"/>
            </a:pPr>
            <a:r>
              <a:rPr lang="en" sz="1500"/>
              <a:t>Up to 350 mA</a:t>
            </a:r>
            <a:endParaRPr b="1"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b="1" sz="145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ctr">
              <a:spcBef>
                <a:spcPts val="0"/>
              </a:spcBef>
              <a:spcAft>
                <a:spcPts val="0"/>
              </a:spcAft>
              <a:buNone/>
            </a:pPr>
            <a:r>
              <a:t/>
            </a:r>
            <a:endParaRPr b="1" sz="1500"/>
          </a:p>
          <a:p>
            <a:pPr indent="0" lvl="0" marL="0" rtl="0" algn="l">
              <a:spcBef>
                <a:spcPts val="0"/>
              </a:spcBef>
              <a:spcAft>
                <a:spcPts val="0"/>
              </a:spcAft>
              <a:buNone/>
            </a:pPr>
            <a:r>
              <a:t/>
            </a:r>
            <a:endParaRPr sz="1400"/>
          </a:p>
        </p:txBody>
      </p:sp>
      <p:graphicFrame>
        <p:nvGraphicFramePr>
          <p:cNvPr id="267" name="Google Shape;267;p31"/>
          <p:cNvGraphicFramePr/>
          <p:nvPr/>
        </p:nvGraphicFramePr>
        <p:xfrm>
          <a:off x="3671800" y="1898350"/>
          <a:ext cx="3000000" cy="3000000"/>
        </p:xfrm>
        <a:graphic>
          <a:graphicData uri="http://schemas.openxmlformats.org/drawingml/2006/table">
            <a:tbl>
              <a:tblPr>
                <a:noFill/>
                <a:tableStyleId>{EA535D4B-E60B-45D0-BA6D-A26E0DDD8387}</a:tableStyleId>
              </a:tblPr>
              <a:tblGrid>
                <a:gridCol w="1347300"/>
                <a:gridCol w="1475625"/>
                <a:gridCol w="1241200"/>
                <a:gridCol w="938000"/>
              </a:tblGrid>
              <a:tr h="145225">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Brand</a:t>
                      </a:r>
                      <a:endParaRPr b="1" sz="1200">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BFBF"/>
                    </a:solidFill>
                  </a:tcPr>
                </a:tc>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Model</a:t>
                      </a:r>
                      <a:endParaRPr b="1" sz="1200">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BFBF"/>
                    </a:solidFill>
                  </a:tcPr>
                </a:tc>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No. of PoE ports</a:t>
                      </a:r>
                      <a:endParaRPr b="1" sz="1200">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BFBF"/>
                    </a:solidFill>
                  </a:tcPr>
                </a:tc>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Price</a:t>
                      </a:r>
                      <a:endParaRPr b="1" sz="1200">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BFBF"/>
                    </a:solidFill>
                  </a:tcPr>
                </a:tc>
              </a:tr>
              <a:tr h="154200">
                <a:tc>
                  <a:txBody>
                    <a:bodyPr/>
                    <a:lstStyle/>
                    <a:p>
                      <a:pPr indent="0" lvl="0" marL="0" rtl="0" algn="ctr">
                        <a:spcBef>
                          <a:spcPts val="0"/>
                        </a:spcBef>
                        <a:spcAft>
                          <a:spcPts val="0"/>
                        </a:spcAft>
                        <a:buNone/>
                      </a:pPr>
                      <a:r>
                        <a:rPr lang="en" sz="1300">
                          <a:latin typeface="Times New Roman"/>
                          <a:ea typeface="Times New Roman"/>
                          <a:cs typeface="Times New Roman"/>
                          <a:sym typeface="Times New Roman"/>
                        </a:rPr>
                        <a:t>Netgear</a:t>
                      </a:r>
                      <a:endParaRPr sz="1300">
                        <a:latin typeface="Times New Roman"/>
                        <a:ea typeface="Times New Roman"/>
                        <a:cs typeface="Times New Roman"/>
                        <a:sym typeface="Times New Roman"/>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Times New Roman"/>
                          <a:ea typeface="Times New Roman"/>
                          <a:cs typeface="Times New Roman"/>
                          <a:sym typeface="Times New Roman"/>
                        </a:rPr>
                        <a:t>GS305P-100NAS</a:t>
                      </a:r>
                      <a:endParaRPr sz="1300">
                        <a:latin typeface="Times New Roman"/>
                        <a:ea typeface="Times New Roman"/>
                        <a:cs typeface="Times New Roman"/>
                        <a:sym typeface="Times New Roman"/>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Times New Roman"/>
                          <a:ea typeface="Times New Roman"/>
                          <a:cs typeface="Times New Roman"/>
                          <a:sym typeface="Times New Roman"/>
                        </a:rPr>
                        <a:t>4 PoE+ ports</a:t>
                      </a:r>
                      <a:endParaRPr sz="1300">
                        <a:latin typeface="Times New Roman"/>
                        <a:ea typeface="Times New Roman"/>
                        <a:cs typeface="Times New Roman"/>
                        <a:sym typeface="Times New Roman"/>
                      </a:endParaRPr>
                    </a:p>
                    <a:p>
                      <a:pPr indent="0" lvl="0" marL="0" rtl="0" algn="ctr">
                        <a:spcBef>
                          <a:spcPts val="0"/>
                        </a:spcBef>
                        <a:spcAft>
                          <a:spcPts val="0"/>
                        </a:spcAft>
                        <a:buNone/>
                      </a:pPr>
                      <a:r>
                        <a:rPr lang="en" sz="1300">
                          <a:latin typeface="Times New Roman"/>
                          <a:ea typeface="Times New Roman"/>
                          <a:cs typeface="Times New Roman"/>
                          <a:sym typeface="Times New Roman"/>
                        </a:rPr>
                        <a:t>(Type 2)</a:t>
                      </a:r>
                      <a:endParaRPr sz="1300">
                        <a:latin typeface="Times New Roman"/>
                        <a:ea typeface="Times New Roman"/>
                        <a:cs typeface="Times New Roman"/>
                        <a:sym typeface="Times New Roman"/>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Times New Roman"/>
                          <a:ea typeface="Times New Roman"/>
                          <a:cs typeface="Times New Roman"/>
                          <a:sym typeface="Times New Roman"/>
                        </a:rPr>
                        <a:t>$49.99</a:t>
                      </a:r>
                      <a:endParaRPr sz="1300">
                        <a:latin typeface="Times New Roman"/>
                        <a:ea typeface="Times New Roman"/>
                        <a:cs typeface="Times New Roman"/>
                        <a:sym typeface="Times New Roman"/>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4200">
                <a:tc>
                  <a:txBody>
                    <a:bodyPr/>
                    <a:lstStyle/>
                    <a:p>
                      <a:pPr indent="0" lvl="0" marL="0" rtl="0" algn="ctr">
                        <a:spcBef>
                          <a:spcPts val="0"/>
                        </a:spcBef>
                        <a:spcAft>
                          <a:spcPts val="0"/>
                        </a:spcAft>
                        <a:buNone/>
                      </a:pPr>
                      <a:r>
                        <a:rPr lang="en" sz="1300">
                          <a:latin typeface="Times New Roman"/>
                          <a:ea typeface="Times New Roman"/>
                          <a:cs typeface="Times New Roman"/>
                          <a:sym typeface="Times New Roman"/>
                        </a:rPr>
                        <a:t>TP-Link</a:t>
                      </a:r>
                      <a:endParaRPr sz="1300">
                        <a:latin typeface="Times New Roman"/>
                        <a:ea typeface="Times New Roman"/>
                        <a:cs typeface="Times New Roman"/>
                        <a:sym typeface="Times New Roman"/>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Times New Roman"/>
                          <a:ea typeface="Times New Roman"/>
                          <a:cs typeface="Times New Roman"/>
                          <a:sym typeface="Times New Roman"/>
                        </a:rPr>
                        <a:t>TL-SG1005P V2</a:t>
                      </a:r>
                      <a:endParaRPr sz="1300">
                        <a:latin typeface="Times New Roman"/>
                        <a:ea typeface="Times New Roman"/>
                        <a:cs typeface="Times New Roman"/>
                        <a:sym typeface="Times New Roman"/>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Times New Roman"/>
                          <a:ea typeface="Times New Roman"/>
                          <a:cs typeface="Times New Roman"/>
                          <a:sym typeface="Times New Roman"/>
                        </a:rPr>
                        <a:t>4 PoE ports</a:t>
                      </a:r>
                      <a:endParaRPr sz="1300">
                        <a:latin typeface="Times New Roman"/>
                        <a:ea typeface="Times New Roman"/>
                        <a:cs typeface="Times New Roman"/>
                        <a:sym typeface="Times New Roman"/>
                      </a:endParaRPr>
                    </a:p>
                    <a:p>
                      <a:pPr indent="0" lvl="0" marL="0" rtl="0" algn="ctr">
                        <a:spcBef>
                          <a:spcPts val="0"/>
                        </a:spcBef>
                        <a:spcAft>
                          <a:spcPts val="0"/>
                        </a:spcAft>
                        <a:buNone/>
                      </a:pPr>
                      <a:r>
                        <a:rPr lang="en" sz="1300">
                          <a:latin typeface="Times New Roman"/>
                          <a:ea typeface="Times New Roman"/>
                          <a:cs typeface="Times New Roman"/>
                          <a:sym typeface="Times New Roman"/>
                        </a:rPr>
                        <a:t>(Type 1)</a:t>
                      </a:r>
                      <a:endParaRPr sz="1300">
                        <a:latin typeface="Times New Roman"/>
                        <a:ea typeface="Times New Roman"/>
                        <a:cs typeface="Times New Roman"/>
                        <a:sym typeface="Times New Roman"/>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Times New Roman"/>
                          <a:ea typeface="Times New Roman"/>
                          <a:cs typeface="Times New Roman"/>
                          <a:sym typeface="Times New Roman"/>
                        </a:rPr>
                        <a:t>$44.99</a:t>
                      </a:r>
                      <a:endParaRPr sz="1300">
                        <a:latin typeface="Times New Roman"/>
                        <a:ea typeface="Times New Roman"/>
                        <a:cs typeface="Times New Roman"/>
                        <a:sym typeface="Times New Roman"/>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4200">
                <a:tc>
                  <a:txBody>
                    <a:bodyPr/>
                    <a:lstStyle/>
                    <a:p>
                      <a:pPr indent="0" lvl="0" marL="0" rtl="0" algn="ctr">
                        <a:spcBef>
                          <a:spcPts val="0"/>
                        </a:spcBef>
                        <a:spcAft>
                          <a:spcPts val="0"/>
                        </a:spcAft>
                        <a:buNone/>
                      </a:pPr>
                      <a:r>
                        <a:rPr b="1" lang="en" sz="1300">
                          <a:solidFill>
                            <a:schemeClr val="dk1"/>
                          </a:solidFill>
                          <a:latin typeface="Times New Roman"/>
                          <a:ea typeface="Times New Roman"/>
                          <a:cs typeface="Times New Roman"/>
                          <a:sym typeface="Times New Roman"/>
                        </a:rPr>
                        <a:t>STEAMEMO</a:t>
                      </a:r>
                      <a:endParaRPr b="1" sz="1300">
                        <a:solidFill>
                          <a:schemeClr val="dk1"/>
                        </a:solidFill>
                        <a:latin typeface="Times New Roman"/>
                        <a:ea typeface="Times New Roman"/>
                        <a:cs typeface="Times New Roman"/>
                        <a:sym typeface="Times New Roman"/>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chemeClr val="dk1"/>
                          </a:solidFill>
                          <a:latin typeface="Times New Roman"/>
                          <a:ea typeface="Times New Roman"/>
                          <a:cs typeface="Times New Roman"/>
                          <a:sym typeface="Times New Roman"/>
                        </a:rPr>
                        <a:t>GPOE204</a:t>
                      </a:r>
                      <a:endParaRPr b="1" sz="1300">
                        <a:solidFill>
                          <a:schemeClr val="dk1"/>
                        </a:solidFill>
                        <a:latin typeface="Times New Roman"/>
                        <a:ea typeface="Times New Roman"/>
                        <a:cs typeface="Times New Roman"/>
                        <a:sym typeface="Times New Roman"/>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chemeClr val="dk1"/>
                          </a:solidFill>
                          <a:latin typeface="Times New Roman"/>
                          <a:ea typeface="Times New Roman"/>
                          <a:cs typeface="Times New Roman"/>
                          <a:sym typeface="Times New Roman"/>
                        </a:rPr>
                        <a:t>4 PoE+ ports</a:t>
                      </a:r>
                      <a:endParaRPr b="1" sz="13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b="1" lang="en" sz="1300">
                          <a:solidFill>
                            <a:schemeClr val="dk1"/>
                          </a:solidFill>
                          <a:latin typeface="Times New Roman"/>
                          <a:ea typeface="Times New Roman"/>
                          <a:cs typeface="Times New Roman"/>
                          <a:sym typeface="Times New Roman"/>
                        </a:rPr>
                        <a:t>(Type 2)</a:t>
                      </a:r>
                      <a:endParaRPr b="1" sz="1300">
                        <a:solidFill>
                          <a:schemeClr val="dk1"/>
                        </a:solidFill>
                        <a:latin typeface="Times New Roman"/>
                        <a:ea typeface="Times New Roman"/>
                        <a:cs typeface="Times New Roman"/>
                        <a:sym typeface="Times New Roman"/>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chemeClr val="dk1"/>
                          </a:solidFill>
                          <a:latin typeface="Times New Roman"/>
                          <a:ea typeface="Times New Roman"/>
                          <a:cs typeface="Times New Roman"/>
                          <a:sym typeface="Times New Roman"/>
                        </a:rPr>
                        <a:t>$33.99</a:t>
                      </a:r>
                      <a:endParaRPr b="1" sz="1300">
                        <a:solidFill>
                          <a:schemeClr val="dk1"/>
                        </a:solidFill>
                        <a:latin typeface="Times New Roman"/>
                        <a:ea typeface="Times New Roman"/>
                        <a:cs typeface="Times New Roman"/>
                        <a:sym typeface="Times New Roman"/>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68" name="Google Shape;268;p31"/>
          <p:cNvSpPr txBox="1"/>
          <p:nvPr>
            <p:ph type="title"/>
          </p:nvPr>
        </p:nvSpPr>
        <p:spPr>
          <a:xfrm>
            <a:off x="3951850" y="1446475"/>
            <a:ext cx="4484100" cy="42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500"/>
              <a:t>PoE switch comparison</a:t>
            </a:r>
            <a:endParaRPr sz="1400"/>
          </a:p>
        </p:txBody>
      </p:sp>
      <p:sp>
        <p:nvSpPr>
          <p:cNvPr id="269" name="Google Shape;269;p31"/>
          <p:cNvSpPr txBox="1"/>
          <p:nvPr>
            <p:ph type="title"/>
          </p:nvPr>
        </p:nvSpPr>
        <p:spPr>
          <a:xfrm>
            <a:off x="311700" y="18250"/>
            <a:ext cx="6852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Control Unit - PoE Switch (Continued)</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4"/>
          <p:cNvSpPr txBox="1"/>
          <p:nvPr>
            <p:ph type="title"/>
          </p:nvPr>
        </p:nvSpPr>
        <p:spPr>
          <a:xfrm>
            <a:off x="810300" y="1723950"/>
            <a:ext cx="2505300" cy="97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Oscar Acuna</a:t>
            </a:r>
            <a:endParaRPr sz="1400"/>
          </a:p>
          <a:p>
            <a:pPr indent="0" lvl="0" marL="0" rtl="0" algn="ctr">
              <a:spcBef>
                <a:spcPts val="0"/>
              </a:spcBef>
              <a:spcAft>
                <a:spcPts val="0"/>
              </a:spcAft>
              <a:buNone/>
            </a:pPr>
            <a:r>
              <a:rPr lang="en" sz="1400"/>
              <a:t>Computer Engineering</a:t>
            </a:r>
            <a:endParaRPr sz="1400"/>
          </a:p>
          <a:p>
            <a:pPr indent="0" lvl="0" marL="0" rtl="0" algn="ctr">
              <a:spcBef>
                <a:spcPts val="0"/>
              </a:spcBef>
              <a:spcAft>
                <a:spcPts val="0"/>
              </a:spcAft>
              <a:buNone/>
            </a:pPr>
            <a:r>
              <a:rPr lang="en" sz="1400"/>
              <a:t>oacuna@knights.ucf.edu</a:t>
            </a:r>
            <a:endParaRPr sz="1400"/>
          </a:p>
          <a:p>
            <a:pPr indent="0" lvl="0" marL="0" rtl="0" algn="l">
              <a:spcBef>
                <a:spcPts val="0"/>
              </a:spcBef>
              <a:spcAft>
                <a:spcPts val="0"/>
              </a:spcAft>
              <a:buNone/>
            </a:pPr>
            <a:r>
              <a:t/>
            </a:r>
            <a:endParaRPr sz="1400"/>
          </a:p>
        </p:txBody>
      </p:sp>
      <p:sp>
        <p:nvSpPr>
          <p:cNvPr id="96" name="Google Shape;96;p14"/>
          <p:cNvSpPr txBox="1"/>
          <p:nvPr>
            <p:ph type="title"/>
          </p:nvPr>
        </p:nvSpPr>
        <p:spPr>
          <a:xfrm>
            <a:off x="731250" y="4261738"/>
            <a:ext cx="2663400" cy="97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M. Ridwan</a:t>
            </a:r>
            <a:endParaRPr sz="1400"/>
          </a:p>
          <a:p>
            <a:pPr indent="0" lvl="0" marL="0" rtl="0" algn="ctr">
              <a:spcBef>
                <a:spcPts val="0"/>
              </a:spcBef>
              <a:spcAft>
                <a:spcPts val="0"/>
              </a:spcAft>
              <a:buNone/>
            </a:pPr>
            <a:r>
              <a:rPr lang="en" sz="1400"/>
              <a:t>Computer Engineering</a:t>
            </a:r>
            <a:endParaRPr sz="1400"/>
          </a:p>
          <a:p>
            <a:pPr indent="0" lvl="0" marL="0" rtl="0" algn="ctr">
              <a:spcBef>
                <a:spcPts val="0"/>
              </a:spcBef>
              <a:spcAft>
                <a:spcPts val="0"/>
              </a:spcAft>
              <a:buNone/>
            </a:pPr>
            <a:r>
              <a:rPr lang="en" sz="1400"/>
              <a:t>mridwan</a:t>
            </a:r>
            <a:r>
              <a:rPr lang="en" sz="1400"/>
              <a:t>@knights.ucf.edu</a:t>
            </a:r>
            <a:endParaRPr sz="1400"/>
          </a:p>
          <a:p>
            <a:pPr indent="0" lvl="0" marL="0" rtl="0" algn="l">
              <a:spcBef>
                <a:spcPts val="0"/>
              </a:spcBef>
              <a:spcAft>
                <a:spcPts val="0"/>
              </a:spcAft>
              <a:buNone/>
            </a:pPr>
            <a:r>
              <a:t/>
            </a:r>
            <a:endParaRPr sz="1400"/>
          </a:p>
        </p:txBody>
      </p:sp>
      <p:sp>
        <p:nvSpPr>
          <p:cNvPr id="97" name="Google Shape;97;p14"/>
          <p:cNvSpPr txBox="1"/>
          <p:nvPr>
            <p:ph type="title"/>
          </p:nvPr>
        </p:nvSpPr>
        <p:spPr>
          <a:xfrm>
            <a:off x="5463450" y="1723950"/>
            <a:ext cx="3033000" cy="97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Jordan Johnson</a:t>
            </a:r>
            <a:endParaRPr sz="1400"/>
          </a:p>
          <a:p>
            <a:pPr indent="0" lvl="0" marL="0" rtl="0" algn="ctr">
              <a:spcBef>
                <a:spcPts val="0"/>
              </a:spcBef>
              <a:spcAft>
                <a:spcPts val="0"/>
              </a:spcAft>
              <a:buNone/>
            </a:pPr>
            <a:r>
              <a:rPr lang="en" sz="1400"/>
              <a:t>Electrical Engineering</a:t>
            </a:r>
            <a:endParaRPr sz="1400"/>
          </a:p>
          <a:p>
            <a:pPr indent="0" lvl="0" marL="0" rtl="0" algn="ctr">
              <a:spcBef>
                <a:spcPts val="0"/>
              </a:spcBef>
              <a:spcAft>
                <a:spcPts val="0"/>
              </a:spcAft>
              <a:buNone/>
            </a:pPr>
            <a:r>
              <a:rPr lang="en" sz="1400"/>
              <a:t>jordan614407@knights.ucf.edu</a:t>
            </a:r>
            <a:endParaRPr sz="1400"/>
          </a:p>
          <a:p>
            <a:pPr indent="0" lvl="0" marL="0" rtl="0" algn="l">
              <a:spcBef>
                <a:spcPts val="0"/>
              </a:spcBef>
              <a:spcAft>
                <a:spcPts val="0"/>
              </a:spcAft>
              <a:buNone/>
            </a:pPr>
            <a:r>
              <a:t/>
            </a:r>
            <a:endParaRPr sz="1400"/>
          </a:p>
        </p:txBody>
      </p:sp>
      <p:sp>
        <p:nvSpPr>
          <p:cNvPr id="98" name="Google Shape;98;p14"/>
          <p:cNvSpPr txBox="1"/>
          <p:nvPr>
            <p:ph type="title"/>
          </p:nvPr>
        </p:nvSpPr>
        <p:spPr>
          <a:xfrm>
            <a:off x="5463450" y="4261750"/>
            <a:ext cx="3033000" cy="97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Kyle Carpenter</a:t>
            </a:r>
            <a:endParaRPr sz="1400"/>
          </a:p>
          <a:p>
            <a:pPr indent="0" lvl="0" marL="0" rtl="0" algn="ctr">
              <a:spcBef>
                <a:spcPts val="0"/>
              </a:spcBef>
              <a:spcAft>
                <a:spcPts val="0"/>
              </a:spcAft>
              <a:buNone/>
            </a:pPr>
            <a:r>
              <a:rPr lang="en" sz="1400"/>
              <a:t>Computer Engineering</a:t>
            </a:r>
            <a:endParaRPr sz="1400"/>
          </a:p>
          <a:p>
            <a:pPr indent="0" lvl="0" marL="0" rtl="0" algn="ctr">
              <a:spcBef>
                <a:spcPts val="0"/>
              </a:spcBef>
              <a:spcAft>
                <a:spcPts val="0"/>
              </a:spcAft>
              <a:buNone/>
            </a:pPr>
            <a:r>
              <a:rPr lang="en" sz="1400"/>
              <a:t>kylecarpenter@knights.ucf.edu</a:t>
            </a:r>
            <a:endParaRPr sz="1400"/>
          </a:p>
          <a:p>
            <a:pPr indent="0" lvl="0" marL="0" rtl="0" algn="ctr">
              <a:spcBef>
                <a:spcPts val="0"/>
              </a:spcBef>
              <a:spcAft>
                <a:spcPts val="0"/>
              </a:spcAft>
              <a:buNone/>
            </a:pPr>
            <a:r>
              <a:t/>
            </a:r>
            <a:endParaRPr sz="1400"/>
          </a:p>
          <a:p>
            <a:pPr indent="0" lvl="0" marL="0" rtl="0" algn="l">
              <a:spcBef>
                <a:spcPts val="0"/>
              </a:spcBef>
              <a:spcAft>
                <a:spcPts val="0"/>
              </a:spcAft>
              <a:buNone/>
            </a:pPr>
            <a:r>
              <a:t/>
            </a:r>
            <a:endParaRPr sz="1400"/>
          </a:p>
        </p:txBody>
      </p:sp>
      <p:pic>
        <p:nvPicPr>
          <p:cNvPr id="99" name="Google Shape;99;p14"/>
          <p:cNvPicPr preferRelativeResize="0"/>
          <p:nvPr/>
        </p:nvPicPr>
        <p:blipFill rotWithShape="1">
          <a:blip r:embed="rId3">
            <a:alphaModFix/>
          </a:blip>
          <a:srcRect b="0" l="6759" r="4994" t="7825"/>
          <a:stretch/>
        </p:blipFill>
        <p:spPr>
          <a:xfrm>
            <a:off x="1192975" y="139775"/>
            <a:ext cx="1732625" cy="1647200"/>
          </a:xfrm>
          <a:prstGeom prst="rect">
            <a:avLst/>
          </a:prstGeom>
          <a:noFill/>
          <a:ln cap="flat" cmpd="sng" w="28575">
            <a:solidFill>
              <a:schemeClr val="dk1"/>
            </a:solidFill>
            <a:prstDash val="solid"/>
            <a:round/>
            <a:headEnd len="sm" w="sm" type="none"/>
            <a:tailEnd len="sm" w="sm" type="none"/>
          </a:ln>
        </p:spPr>
      </p:pic>
      <p:pic>
        <p:nvPicPr>
          <p:cNvPr id="100" name="Google Shape;100;p14"/>
          <p:cNvPicPr preferRelativeResize="0"/>
          <p:nvPr/>
        </p:nvPicPr>
        <p:blipFill rotWithShape="1">
          <a:blip r:embed="rId4">
            <a:alphaModFix/>
          </a:blip>
          <a:srcRect b="29213" l="15802" r="19114" t="0"/>
          <a:stretch/>
        </p:blipFill>
        <p:spPr>
          <a:xfrm>
            <a:off x="6113650" y="139775"/>
            <a:ext cx="1732625" cy="1647200"/>
          </a:xfrm>
          <a:prstGeom prst="rect">
            <a:avLst/>
          </a:prstGeom>
          <a:noFill/>
          <a:ln cap="flat" cmpd="sng" w="28575">
            <a:solidFill>
              <a:schemeClr val="dk1"/>
            </a:solidFill>
            <a:prstDash val="solid"/>
            <a:round/>
            <a:headEnd len="sm" w="sm" type="none"/>
            <a:tailEnd len="sm" w="sm" type="none"/>
          </a:ln>
        </p:spPr>
      </p:pic>
      <p:pic>
        <p:nvPicPr>
          <p:cNvPr id="101" name="Google Shape;101;p14"/>
          <p:cNvPicPr preferRelativeResize="0"/>
          <p:nvPr/>
        </p:nvPicPr>
        <p:blipFill rotWithShape="1">
          <a:blip r:embed="rId5">
            <a:alphaModFix/>
          </a:blip>
          <a:srcRect b="8405" l="7261" r="0" t="28009"/>
          <a:stretch/>
        </p:blipFill>
        <p:spPr>
          <a:xfrm>
            <a:off x="6136712" y="2599750"/>
            <a:ext cx="1686475" cy="1734401"/>
          </a:xfrm>
          <a:prstGeom prst="rect">
            <a:avLst/>
          </a:prstGeom>
          <a:noFill/>
          <a:ln cap="flat" cmpd="sng" w="28575">
            <a:solidFill>
              <a:schemeClr val="dk1"/>
            </a:solidFill>
            <a:prstDash val="solid"/>
            <a:round/>
            <a:headEnd len="sm" w="sm" type="none"/>
            <a:tailEnd len="sm" w="sm" type="none"/>
          </a:ln>
        </p:spPr>
      </p:pic>
      <p:pic>
        <p:nvPicPr>
          <p:cNvPr id="102" name="Google Shape;102;p14"/>
          <p:cNvPicPr preferRelativeResize="0"/>
          <p:nvPr/>
        </p:nvPicPr>
        <p:blipFill rotWithShape="1">
          <a:blip r:embed="rId6">
            <a:alphaModFix/>
          </a:blip>
          <a:srcRect b="14196" l="0" r="0" t="3553"/>
          <a:stretch/>
        </p:blipFill>
        <p:spPr>
          <a:xfrm>
            <a:off x="1219712" y="2599750"/>
            <a:ext cx="1686477" cy="1734400"/>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32"/>
          <p:cNvPicPr preferRelativeResize="0"/>
          <p:nvPr/>
        </p:nvPicPr>
        <p:blipFill>
          <a:blip r:embed="rId3">
            <a:alphaModFix/>
          </a:blip>
          <a:stretch>
            <a:fillRect/>
          </a:stretch>
        </p:blipFill>
        <p:spPr>
          <a:xfrm>
            <a:off x="152400" y="765343"/>
            <a:ext cx="8021201" cy="4200857"/>
          </a:xfrm>
          <a:prstGeom prst="rect">
            <a:avLst/>
          </a:prstGeom>
          <a:noFill/>
          <a:ln>
            <a:noFill/>
          </a:ln>
        </p:spPr>
      </p:pic>
      <p:sp>
        <p:nvSpPr>
          <p:cNvPr id="275" name="Google Shape;275;p32"/>
          <p:cNvSpPr txBox="1"/>
          <p:nvPr>
            <p:ph type="title"/>
          </p:nvPr>
        </p:nvSpPr>
        <p:spPr>
          <a:xfrm>
            <a:off x="311700" y="18250"/>
            <a:ext cx="6852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Control Unit - UPS (Battery Backup)</a:t>
            </a:r>
            <a:endParaRPr b="1"/>
          </a:p>
        </p:txBody>
      </p:sp>
      <p:grpSp>
        <p:nvGrpSpPr>
          <p:cNvPr id="276" name="Google Shape;276;p32"/>
          <p:cNvGrpSpPr/>
          <p:nvPr/>
        </p:nvGrpSpPr>
        <p:grpSpPr>
          <a:xfrm>
            <a:off x="8030700" y="76200"/>
            <a:ext cx="1082400" cy="900825"/>
            <a:chOff x="7878300" y="76200"/>
            <a:chExt cx="1082400" cy="900825"/>
          </a:xfrm>
        </p:grpSpPr>
        <p:pic>
          <p:nvPicPr>
            <p:cNvPr id="277" name="Google Shape;277;p32"/>
            <p:cNvPicPr preferRelativeResize="0"/>
            <p:nvPr/>
          </p:nvPicPr>
          <p:blipFill rotWithShape="1">
            <a:blip r:embed="rId4">
              <a:alphaModFix/>
            </a:blip>
            <a:srcRect b="8684" l="25294" r="17891" t="13074"/>
            <a:stretch/>
          </p:blipFill>
          <p:spPr>
            <a:xfrm>
              <a:off x="8170978" y="76200"/>
              <a:ext cx="484632" cy="607713"/>
            </a:xfrm>
            <a:prstGeom prst="rect">
              <a:avLst/>
            </a:prstGeom>
            <a:noFill/>
            <a:ln cap="flat" cmpd="sng" w="28575">
              <a:solidFill>
                <a:schemeClr val="dk1"/>
              </a:solidFill>
              <a:prstDash val="solid"/>
              <a:round/>
              <a:headEnd len="sm" w="sm" type="none"/>
              <a:tailEnd len="sm" w="sm" type="none"/>
            </a:ln>
          </p:spPr>
        </p:pic>
        <p:sp>
          <p:nvSpPr>
            <p:cNvPr id="278" name="Google Shape;278;p32"/>
            <p:cNvSpPr txBox="1"/>
            <p:nvPr/>
          </p:nvSpPr>
          <p:spPr>
            <a:xfrm>
              <a:off x="78783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Oscar Acuna</a:t>
              </a:r>
              <a:endParaRPr sz="1200">
                <a:latin typeface="Roboto"/>
                <a:ea typeface="Roboto"/>
                <a:cs typeface="Roboto"/>
                <a:sym typeface="Roboto"/>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3"/>
          <p:cNvSpPr txBox="1"/>
          <p:nvPr>
            <p:ph type="title"/>
          </p:nvPr>
        </p:nvSpPr>
        <p:spPr>
          <a:xfrm>
            <a:off x="311700" y="18250"/>
            <a:ext cx="6852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Control Unit - UPS (Battery Backup)</a:t>
            </a:r>
            <a:endParaRPr b="1"/>
          </a:p>
        </p:txBody>
      </p:sp>
      <p:grpSp>
        <p:nvGrpSpPr>
          <p:cNvPr id="284" name="Google Shape;284;p33"/>
          <p:cNvGrpSpPr/>
          <p:nvPr/>
        </p:nvGrpSpPr>
        <p:grpSpPr>
          <a:xfrm>
            <a:off x="8030700" y="76200"/>
            <a:ext cx="1082400" cy="900825"/>
            <a:chOff x="7878300" y="76200"/>
            <a:chExt cx="1082400" cy="900825"/>
          </a:xfrm>
        </p:grpSpPr>
        <p:pic>
          <p:nvPicPr>
            <p:cNvPr id="285" name="Google Shape;285;p33"/>
            <p:cNvPicPr preferRelativeResize="0"/>
            <p:nvPr/>
          </p:nvPicPr>
          <p:blipFill rotWithShape="1">
            <a:blip r:embed="rId3">
              <a:alphaModFix/>
            </a:blip>
            <a:srcRect b="8684" l="25294" r="17891" t="13074"/>
            <a:stretch/>
          </p:blipFill>
          <p:spPr>
            <a:xfrm>
              <a:off x="8170978" y="76200"/>
              <a:ext cx="484632" cy="607713"/>
            </a:xfrm>
            <a:prstGeom prst="rect">
              <a:avLst/>
            </a:prstGeom>
            <a:noFill/>
            <a:ln cap="flat" cmpd="sng" w="28575">
              <a:solidFill>
                <a:schemeClr val="dk1"/>
              </a:solidFill>
              <a:prstDash val="solid"/>
              <a:round/>
              <a:headEnd len="sm" w="sm" type="none"/>
              <a:tailEnd len="sm" w="sm" type="none"/>
            </a:ln>
          </p:spPr>
        </p:pic>
        <p:sp>
          <p:nvSpPr>
            <p:cNvPr id="286" name="Google Shape;286;p33"/>
            <p:cNvSpPr txBox="1"/>
            <p:nvPr/>
          </p:nvSpPr>
          <p:spPr>
            <a:xfrm>
              <a:off x="78783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Oscar Acuna</a:t>
              </a:r>
              <a:endParaRPr sz="1200">
                <a:latin typeface="Roboto"/>
                <a:ea typeface="Roboto"/>
                <a:cs typeface="Roboto"/>
                <a:sym typeface="Roboto"/>
              </a:endParaRPr>
            </a:p>
          </p:txBody>
        </p:sp>
      </p:grpSp>
      <p:pic>
        <p:nvPicPr>
          <p:cNvPr id="287" name="Google Shape;287;p33"/>
          <p:cNvPicPr preferRelativeResize="0"/>
          <p:nvPr/>
        </p:nvPicPr>
        <p:blipFill>
          <a:blip r:embed="rId4">
            <a:alphaModFix/>
          </a:blip>
          <a:stretch>
            <a:fillRect/>
          </a:stretch>
        </p:blipFill>
        <p:spPr>
          <a:xfrm>
            <a:off x="5097150" y="1852325"/>
            <a:ext cx="3588649" cy="2849399"/>
          </a:xfrm>
          <a:prstGeom prst="rect">
            <a:avLst/>
          </a:prstGeom>
          <a:noFill/>
          <a:ln>
            <a:noFill/>
          </a:ln>
        </p:spPr>
      </p:pic>
      <p:sp>
        <p:nvSpPr>
          <p:cNvPr id="288" name="Google Shape;288;p33"/>
          <p:cNvSpPr txBox="1"/>
          <p:nvPr>
            <p:ph type="title"/>
          </p:nvPr>
        </p:nvSpPr>
        <p:spPr>
          <a:xfrm>
            <a:off x="394600" y="977025"/>
            <a:ext cx="4868400" cy="383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Power requirement calculation:</a:t>
            </a:r>
            <a:endParaRPr b="1" sz="1500"/>
          </a:p>
          <a:p>
            <a:pPr indent="457200" lvl="0" marL="0" rtl="0" algn="l">
              <a:spcBef>
                <a:spcPts val="0"/>
              </a:spcBef>
              <a:spcAft>
                <a:spcPts val="0"/>
              </a:spcAft>
              <a:buNone/>
            </a:pPr>
            <a:r>
              <a:rPr lang="en" sz="1500"/>
              <a:t>52 watts (PoE Switch Max Power Consumption)</a:t>
            </a:r>
            <a:endParaRPr sz="1500"/>
          </a:p>
          <a:p>
            <a:pPr indent="-323850" lvl="0" marL="457200" rtl="0" algn="l">
              <a:spcBef>
                <a:spcPts val="0"/>
              </a:spcBef>
              <a:spcAft>
                <a:spcPts val="0"/>
              </a:spcAft>
              <a:buSzPts val="1500"/>
              <a:buChar char="+"/>
            </a:pPr>
            <a:r>
              <a:rPr lang="en" sz="1500"/>
              <a:t>36 watts (Server Max Power Consumption)</a:t>
            </a:r>
            <a:endParaRPr sz="1500"/>
          </a:p>
          <a:p>
            <a:pPr indent="0" lvl="0" marL="457200" rtl="0" algn="l">
              <a:spcBef>
                <a:spcPts val="0"/>
              </a:spcBef>
              <a:spcAft>
                <a:spcPts val="0"/>
              </a:spcAft>
              <a:buNone/>
            </a:pPr>
            <a:r>
              <a:t/>
            </a:r>
            <a:endParaRPr sz="1500"/>
          </a:p>
          <a:p>
            <a:pPr indent="0" lvl="0" marL="457200" rtl="0" algn="l">
              <a:spcBef>
                <a:spcPts val="0"/>
              </a:spcBef>
              <a:spcAft>
                <a:spcPts val="0"/>
              </a:spcAft>
              <a:buNone/>
            </a:pPr>
            <a:r>
              <a:rPr b="1" lang="en" sz="1500"/>
              <a:t>Total: 88 Watts </a:t>
            </a:r>
            <a:r>
              <a:rPr lang="en" sz="1500"/>
              <a:t>(Up to two cameras and 2 PCB)</a:t>
            </a:r>
            <a:endParaRPr sz="1500"/>
          </a:p>
          <a:p>
            <a:pPr indent="0" lvl="0" marL="0" rtl="0" algn="l">
              <a:spcBef>
                <a:spcPts val="0"/>
              </a:spcBef>
              <a:spcAft>
                <a:spcPts val="0"/>
              </a:spcAft>
              <a:buNone/>
            </a:pPr>
            <a:r>
              <a:t/>
            </a:r>
            <a:endParaRPr b="1" sz="1500"/>
          </a:p>
          <a:p>
            <a:pPr indent="0" lvl="0" marL="0" rtl="0" algn="l">
              <a:spcBef>
                <a:spcPts val="0"/>
              </a:spcBef>
              <a:spcAft>
                <a:spcPts val="0"/>
              </a:spcAft>
              <a:buNone/>
            </a:pPr>
            <a:r>
              <a:rPr b="1" lang="en" sz="1500"/>
              <a:t>Uninterruptible</a:t>
            </a:r>
            <a:r>
              <a:rPr b="1" lang="en" sz="1500"/>
              <a:t> Power Supply (UPS)</a:t>
            </a:r>
            <a:endParaRPr b="1" sz="1500"/>
          </a:p>
          <a:p>
            <a:pPr indent="-323850" lvl="0" marL="457200" rtl="0" algn="l">
              <a:spcBef>
                <a:spcPts val="0"/>
              </a:spcBef>
              <a:spcAft>
                <a:spcPts val="0"/>
              </a:spcAft>
              <a:buSzPts val="1500"/>
              <a:buChar char="-"/>
            </a:pPr>
            <a:r>
              <a:rPr lang="en" sz="1500"/>
              <a:t>Battery Backup</a:t>
            </a:r>
            <a:endParaRPr sz="1500"/>
          </a:p>
          <a:p>
            <a:pPr indent="-323850" lvl="0" marL="457200" rtl="0" algn="l">
              <a:spcBef>
                <a:spcPts val="0"/>
              </a:spcBef>
              <a:spcAft>
                <a:spcPts val="0"/>
              </a:spcAft>
              <a:buSzPts val="1500"/>
              <a:buChar char="-"/>
            </a:pPr>
            <a:r>
              <a:rPr lang="en" sz="1500"/>
              <a:t>~23 mins at 100 watts</a:t>
            </a:r>
            <a:endParaRPr sz="1500"/>
          </a:p>
          <a:p>
            <a:pPr indent="-323850" lvl="0" marL="457200" rtl="0" algn="l">
              <a:spcBef>
                <a:spcPts val="0"/>
              </a:spcBef>
              <a:spcAft>
                <a:spcPts val="0"/>
              </a:spcAft>
              <a:buSzPts val="1500"/>
              <a:buChar char="-"/>
            </a:pPr>
            <a:r>
              <a:rPr lang="en" sz="1500"/>
              <a:t>Brand: APC</a:t>
            </a:r>
            <a:endParaRPr sz="1500"/>
          </a:p>
          <a:p>
            <a:pPr indent="-323850" lvl="0" marL="457200" rtl="0" algn="l">
              <a:spcBef>
                <a:spcPts val="0"/>
              </a:spcBef>
              <a:spcAft>
                <a:spcPts val="0"/>
              </a:spcAft>
              <a:buSzPts val="1500"/>
              <a:buChar char="-"/>
            </a:pPr>
            <a:r>
              <a:rPr lang="en" sz="1500"/>
              <a:t>$75.99</a:t>
            </a:r>
            <a:endParaRPr sz="1500"/>
          </a:p>
          <a:p>
            <a:pPr indent="0" lvl="0" marL="457200" rtl="0" algn="l">
              <a:spcBef>
                <a:spcPts val="0"/>
              </a:spcBef>
              <a:spcAft>
                <a:spcPts val="0"/>
              </a:spcAft>
              <a:buNone/>
            </a:pPr>
            <a:r>
              <a:t/>
            </a:r>
            <a:endParaRPr b="1"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b="1" sz="145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ctr">
              <a:spcBef>
                <a:spcPts val="0"/>
              </a:spcBef>
              <a:spcAft>
                <a:spcPts val="0"/>
              </a:spcAft>
              <a:buNone/>
            </a:pPr>
            <a:r>
              <a:t/>
            </a:r>
            <a:endParaRPr b="1" sz="1500"/>
          </a:p>
          <a:p>
            <a:pPr indent="0" lvl="0" marL="0" rtl="0" algn="l">
              <a:spcBef>
                <a:spcPts val="0"/>
              </a:spcBef>
              <a:spcAft>
                <a:spcPts val="0"/>
              </a:spcAft>
              <a:buNone/>
            </a:pPr>
            <a:r>
              <a:t/>
            </a:r>
            <a:endParaRPr sz="1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34"/>
          <p:cNvPicPr preferRelativeResize="0"/>
          <p:nvPr/>
        </p:nvPicPr>
        <p:blipFill>
          <a:blip r:embed="rId3">
            <a:alphaModFix/>
          </a:blip>
          <a:stretch>
            <a:fillRect/>
          </a:stretch>
        </p:blipFill>
        <p:spPr>
          <a:xfrm>
            <a:off x="152400" y="784960"/>
            <a:ext cx="7995126" cy="4179439"/>
          </a:xfrm>
          <a:prstGeom prst="rect">
            <a:avLst/>
          </a:prstGeom>
          <a:noFill/>
          <a:ln>
            <a:noFill/>
          </a:ln>
        </p:spPr>
      </p:pic>
      <p:sp>
        <p:nvSpPr>
          <p:cNvPr id="294" name="Google Shape;294;p34"/>
          <p:cNvSpPr txBox="1"/>
          <p:nvPr>
            <p:ph type="title"/>
          </p:nvPr>
        </p:nvSpPr>
        <p:spPr>
          <a:xfrm>
            <a:off x="311700" y="18250"/>
            <a:ext cx="6852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Control Unit - Server</a:t>
            </a:r>
            <a:endParaRPr b="1"/>
          </a:p>
        </p:txBody>
      </p:sp>
      <p:grpSp>
        <p:nvGrpSpPr>
          <p:cNvPr id="295" name="Google Shape;295;p34"/>
          <p:cNvGrpSpPr/>
          <p:nvPr/>
        </p:nvGrpSpPr>
        <p:grpSpPr>
          <a:xfrm>
            <a:off x="8030700" y="76200"/>
            <a:ext cx="1082400" cy="900825"/>
            <a:chOff x="7878300" y="76200"/>
            <a:chExt cx="1082400" cy="900825"/>
          </a:xfrm>
        </p:grpSpPr>
        <p:pic>
          <p:nvPicPr>
            <p:cNvPr id="296" name="Google Shape;296;p34"/>
            <p:cNvPicPr preferRelativeResize="0"/>
            <p:nvPr/>
          </p:nvPicPr>
          <p:blipFill rotWithShape="1">
            <a:blip r:embed="rId4">
              <a:alphaModFix/>
            </a:blip>
            <a:srcRect b="8684" l="25294" r="17891" t="13074"/>
            <a:stretch/>
          </p:blipFill>
          <p:spPr>
            <a:xfrm>
              <a:off x="8170978" y="76200"/>
              <a:ext cx="484632" cy="607713"/>
            </a:xfrm>
            <a:prstGeom prst="rect">
              <a:avLst/>
            </a:prstGeom>
            <a:noFill/>
            <a:ln cap="flat" cmpd="sng" w="28575">
              <a:solidFill>
                <a:schemeClr val="dk1"/>
              </a:solidFill>
              <a:prstDash val="solid"/>
              <a:round/>
              <a:headEnd len="sm" w="sm" type="none"/>
              <a:tailEnd len="sm" w="sm" type="none"/>
            </a:ln>
          </p:spPr>
        </p:pic>
        <p:sp>
          <p:nvSpPr>
            <p:cNvPr id="297" name="Google Shape;297;p34"/>
            <p:cNvSpPr txBox="1"/>
            <p:nvPr/>
          </p:nvSpPr>
          <p:spPr>
            <a:xfrm>
              <a:off x="78783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Oscar Acuna</a:t>
              </a:r>
              <a:endParaRPr sz="1200">
                <a:latin typeface="Roboto"/>
                <a:ea typeface="Roboto"/>
                <a:cs typeface="Roboto"/>
                <a:sym typeface="Roboto"/>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grpSp>
        <p:nvGrpSpPr>
          <p:cNvPr id="302" name="Google Shape;302;p35"/>
          <p:cNvGrpSpPr/>
          <p:nvPr/>
        </p:nvGrpSpPr>
        <p:grpSpPr>
          <a:xfrm>
            <a:off x="8030700" y="76200"/>
            <a:ext cx="1082400" cy="900825"/>
            <a:chOff x="7878300" y="76200"/>
            <a:chExt cx="1082400" cy="900825"/>
          </a:xfrm>
        </p:grpSpPr>
        <p:pic>
          <p:nvPicPr>
            <p:cNvPr id="303" name="Google Shape;303;p35"/>
            <p:cNvPicPr preferRelativeResize="0"/>
            <p:nvPr/>
          </p:nvPicPr>
          <p:blipFill rotWithShape="1">
            <a:blip r:embed="rId3">
              <a:alphaModFix/>
            </a:blip>
            <a:srcRect b="8684" l="25294" r="17891" t="13074"/>
            <a:stretch/>
          </p:blipFill>
          <p:spPr>
            <a:xfrm>
              <a:off x="8170978" y="76200"/>
              <a:ext cx="484632" cy="607713"/>
            </a:xfrm>
            <a:prstGeom prst="rect">
              <a:avLst/>
            </a:prstGeom>
            <a:noFill/>
            <a:ln cap="flat" cmpd="sng" w="28575">
              <a:solidFill>
                <a:schemeClr val="dk1"/>
              </a:solidFill>
              <a:prstDash val="solid"/>
              <a:round/>
              <a:headEnd len="sm" w="sm" type="none"/>
              <a:tailEnd len="sm" w="sm" type="none"/>
            </a:ln>
          </p:spPr>
        </p:pic>
        <p:sp>
          <p:nvSpPr>
            <p:cNvPr id="304" name="Google Shape;304;p35"/>
            <p:cNvSpPr txBox="1"/>
            <p:nvPr/>
          </p:nvSpPr>
          <p:spPr>
            <a:xfrm>
              <a:off x="78783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Oscar Acuna</a:t>
              </a:r>
              <a:endParaRPr sz="1200">
                <a:latin typeface="Roboto"/>
                <a:ea typeface="Roboto"/>
                <a:cs typeface="Roboto"/>
                <a:sym typeface="Roboto"/>
              </a:endParaRPr>
            </a:p>
          </p:txBody>
        </p:sp>
      </p:grpSp>
      <p:sp>
        <p:nvSpPr>
          <p:cNvPr id="305" name="Google Shape;305;p35"/>
          <p:cNvSpPr txBox="1"/>
          <p:nvPr/>
        </p:nvSpPr>
        <p:spPr>
          <a:xfrm>
            <a:off x="3209625" y="2500875"/>
            <a:ext cx="2632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000">
              <a:latin typeface="Roboto"/>
              <a:ea typeface="Roboto"/>
              <a:cs typeface="Roboto"/>
              <a:sym typeface="Roboto"/>
            </a:endParaRPr>
          </a:p>
        </p:txBody>
      </p:sp>
      <p:graphicFrame>
        <p:nvGraphicFramePr>
          <p:cNvPr id="306" name="Google Shape;306;p35"/>
          <p:cNvGraphicFramePr/>
          <p:nvPr/>
        </p:nvGraphicFramePr>
        <p:xfrm>
          <a:off x="3309425" y="2144500"/>
          <a:ext cx="3000000" cy="3000000"/>
        </p:xfrm>
        <a:graphic>
          <a:graphicData uri="http://schemas.openxmlformats.org/drawingml/2006/table">
            <a:tbl>
              <a:tblPr>
                <a:noFill/>
                <a:tableStyleId>{EA535D4B-E60B-45D0-BA6D-A26E0DDD8387}</a:tableStyleId>
              </a:tblPr>
              <a:tblGrid>
                <a:gridCol w="886975"/>
                <a:gridCol w="1260900"/>
                <a:gridCol w="1661025"/>
                <a:gridCol w="851575"/>
                <a:gridCol w="850050"/>
              </a:tblGrid>
              <a:tr h="145225">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Brand</a:t>
                      </a:r>
                      <a:endParaRPr b="1" sz="1200">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BFBF"/>
                    </a:solidFill>
                  </a:tcPr>
                </a:tc>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Model</a:t>
                      </a:r>
                      <a:endParaRPr b="1" sz="1200">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BFBF"/>
                    </a:solidFill>
                  </a:tcPr>
                </a:tc>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CPU</a:t>
                      </a:r>
                      <a:endParaRPr b="1" sz="1200">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BFBF"/>
                    </a:solidFill>
                  </a:tcPr>
                </a:tc>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RAM</a:t>
                      </a:r>
                      <a:endParaRPr b="1" sz="1200">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BFBF"/>
                    </a:solidFill>
                  </a:tcPr>
                </a:tc>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P</a:t>
                      </a:r>
                      <a:r>
                        <a:rPr b="1" lang="en" sz="1200">
                          <a:latin typeface="Times New Roman"/>
                          <a:ea typeface="Times New Roman"/>
                          <a:cs typeface="Times New Roman"/>
                          <a:sym typeface="Times New Roman"/>
                        </a:rPr>
                        <a:t>rice</a:t>
                      </a:r>
                      <a:endParaRPr b="1" sz="1200">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BFBF"/>
                    </a:solidFill>
                  </a:tcPr>
                </a:tc>
              </a:tr>
              <a:tr h="154200">
                <a:tc>
                  <a:txBody>
                    <a:bodyPr/>
                    <a:lstStyle/>
                    <a:p>
                      <a:pPr indent="0" lvl="0" marL="0" rtl="0" algn="ctr">
                        <a:spcBef>
                          <a:spcPts val="0"/>
                        </a:spcBef>
                        <a:spcAft>
                          <a:spcPts val="0"/>
                        </a:spcAft>
                        <a:buNone/>
                      </a:pPr>
                      <a:r>
                        <a:rPr lang="en">
                          <a:latin typeface="Times New Roman"/>
                          <a:ea typeface="Times New Roman"/>
                          <a:cs typeface="Times New Roman"/>
                          <a:sym typeface="Times New Roman"/>
                        </a:rPr>
                        <a:t>Seeed </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latin typeface="Times New Roman"/>
                          <a:ea typeface="Times New Roman"/>
                          <a:cs typeface="Times New Roman"/>
                          <a:sym typeface="Times New Roman"/>
                        </a:rPr>
                        <a:t>Odyssey X86J4125864</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2.0GHz 4C Intel Celeron J4125</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8GB LPDDR4</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$238.00</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4200">
                <a:tc>
                  <a:txBody>
                    <a:bodyPr/>
                    <a:lstStyle/>
                    <a:p>
                      <a:pPr indent="0" lvl="0" marL="0" rtl="0" algn="ctr">
                        <a:spcBef>
                          <a:spcPts val="0"/>
                        </a:spcBef>
                        <a:spcAft>
                          <a:spcPts val="0"/>
                        </a:spcAft>
                        <a:buNone/>
                      </a:pPr>
                      <a:r>
                        <a:rPr lang="en">
                          <a:latin typeface="Times New Roman"/>
                          <a:ea typeface="Times New Roman"/>
                          <a:cs typeface="Times New Roman"/>
                          <a:sym typeface="Times New Roman"/>
                        </a:rPr>
                        <a:t>Raspberry Pi</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latin typeface="Times New Roman"/>
                          <a:ea typeface="Times New Roman"/>
                          <a:cs typeface="Times New Roman"/>
                          <a:sym typeface="Times New Roman"/>
                        </a:rPr>
                        <a:t>4 Model B</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1.5GHz 4C Broadcom (ARM v8)</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8GB LPDDR4</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$184.95</a:t>
                      </a:r>
                      <a:br>
                        <a:rPr lang="en">
                          <a:latin typeface="Times New Roman"/>
                          <a:ea typeface="Times New Roman"/>
                          <a:cs typeface="Times New Roman"/>
                          <a:sym typeface="Times New Roman"/>
                        </a:rPr>
                      </a:br>
                      <a:r>
                        <a:rPr lang="en">
                          <a:latin typeface="Times New Roman"/>
                          <a:ea typeface="Times New Roman"/>
                          <a:cs typeface="Times New Roman"/>
                          <a:sym typeface="Times New Roman"/>
                        </a:rPr>
                        <a:t>(CanaKit)</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4200">
                <a:tc>
                  <a:txBody>
                    <a:bodyPr/>
                    <a:lstStyle/>
                    <a:p>
                      <a:pPr indent="0" lvl="0" marL="0" rtl="0" algn="ctr">
                        <a:spcBef>
                          <a:spcPts val="0"/>
                        </a:spcBef>
                        <a:spcAft>
                          <a:spcPts val="0"/>
                        </a:spcAft>
                        <a:buNone/>
                      </a:pPr>
                      <a:r>
                        <a:rPr lang="en">
                          <a:latin typeface="Times New Roman"/>
                          <a:ea typeface="Times New Roman"/>
                          <a:cs typeface="Times New Roman"/>
                          <a:sym typeface="Times New Roman"/>
                        </a:rPr>
                        <a:t>UDOO</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latin typeface="Times New Roman"/>
                          <a:ea typeface="Times New Roman"/>
                          <a:cs typeface="Times New Roman"/>
                          <a:sym typeface="Times New Roman"/>
                        </a:rPr>
                        <a:t>X86 II Advanced Plus</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1.6GHz 4C Intel Celeron N3160</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4GB DDR3L</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Times New Roman"/>
                          <a:ea typeface="Times New Roman"/>
                          <a:cs typeface="Times New Roman"/>
                          <a:sym typeface="Times New Roman"/>
                        </a:rPr>
                        <a:t>$214.00</a:t>
                      </a:r>
                      <a:endParaRPr>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07" name="Google Shape;307;p35"/>
          <p:cNvSpPr txBox="1"/>
          <p:nvPr>
            <p:ph type="title"/>
          </p:nvPr>
        </p:nvSpPr>
        <p:spPr>
          <a:xfrm>
            <a:off x="3309425" y="1720600"/>
            <a:ext cx="5510400" cy="42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500"/>
              <a:t>Server Option Comparison</a:t>
            </a:r>
            <a:endParaRPr sz="1400"/>
          </a:p>
        </p:txBody>
      </p:sp>
      <p:sp>
        <p:nvSpPr>
          <p:cNvPr id="308" name="Google Shape;308;p35"/>
          <p:cNvSpPr txBox="1"/>
          <p:nvPr>
            <p:ph type="title"/>
          </p:nvPr>
        </p:nvSpPr>
        <p:spPr>
          <a:xfrm>
            <a:off x="311700" y="18250"/>
            <a:ext cx="6852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Control Unit - Server Hardware</a:t>
            </a:r>
            <a:endParaRPr b="1"/>
          </a:p>
        </p:txBody>
      </p:sp>
      <p:pic>
        <p:nvPicPr>
          <p:cNvPr id="309" name="Google Shape;309;p35"/>
          <p:cNvPicPr preferRelativeResize="0"/>
          <p:nvPr/>
        </p:nvPicPr>
        <p:blipFill rotWithShape="1">
          <a:blip r:embed="rId4">
            <a:alphaModFix/>
          </a:blip>
          <a:srcRect b="17686" l="17005" r="17183" t="19009"/>
          <a:stretch/>
        </p:blipFill>
        <p:spPr>
          <a:xfrm>
            <a:off x="438625" y="873837"/>
            <a:ext cx="2697825" cy="1946275"/>
          </a:xfrm>
          <a:prstGeom prst="rect">
            <a:avLst/>
          </a:prstGeom>
          <a:noFill/>
          <a:ln>
            <a:noFill/>
          </a:ln>
        </p:spPr>
      </p:pic>
      <p:pic>
        <p:nvPicPr>
          <p:cNvPr id="310" name="Google Shape;310;p35"/>
          <p:cNvPicPr preferRelativeResize="0"/>
          <p:nvPr/>
        </p:nvPicPr>
        <p:blipFill>
          <a:blip r:embed="rId5">
            <a:alphaModFix/>
          </a:blip>
          <a:stretch>
            <a:fillRect/>
          </a:stretch>
        </p:blipFill>
        <p:spPr>
          <a:xfrm>
            <a:off x="482600" y="3067900"/>
            <a:ext cx="2066876" cy="1678000"/>
          </a:xfrm>
          <a:prstGeom prst="rect">
            <a:avLst/>
          </a:prstGeom>
          <a:noFill/>
          <a:ln>
            <a:noFill/>
          </a:ln>
        </p:spPr>
      </p:pic>
      <p:sp>
        <p:nvSpPr>
          <p:cNvPr id="311" name="Google Shape;311;p35"/>
          <p:cNvSpPr txBox="1"/>
          <p:nvPr>
            <p:ph type="title"/>
          </p:nvPr>
        </p:nvSpPr>
        <p:spPr>
          <a:xfrm>
            <a:off x="3124275" y="812025"/>
            <a:ext cx="1082400" cy="42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Odyssey</a:t>
            </a:r>
            <a:endParaRPr sz="1400"/>
          </a:p>
        </p:txBody>
      </p:sp>
      <p:cxnSp>
        <p:nvCxnSpPr>
          <p:cNvPr id="312" name="Google Shape;312;p35"/>
          <p:cNvCxnSpPr>
            <a:stCxn id="311" idx="1"/>
          </p:cNvCxnSpPr>
          <p:nvPr/>
        </p:nvCxnSpPr>
        <p:spPr>
          <a:xfrm flipH="1">
            <a:off x="2567175" y="1023975"/>
            <a:ext cx="557100" cy="255000"/>
          </a:xfrm>
          <a:prstGeom prst="straightConnector1">
            <a:avLst/>
          </a:prstGeom>
          <a:noFill/>
          <a:ln cap="flat" cmpd="sng" w="19050">
            <a:solidFill>
              <a:schemeClr val="dk1"/>
            </a:solidFill>
            <a:prstDash val="solid"/>
            <a:round/>
            <a:headEnd len="med" w="med" type="none"/>
            <a:tailEnd len="med" w="med" type="triangle"/>
          </a:ln>
        </p:spPr>
      </p:cxnSp>
      <p:sp>
        <p:nvSpPr>
          <p:cNvPr id="313" name="Google Shape;313;p35"/>
          <p:cNvSpPr txBox="1"/>
          <p:nvPr>
            <p:ph type="title"/>
          </p:nvPr>
        </p:nvSpPr>
        <p:spPr>
          <a:xfrm>
            <a:off x="2800600" y="4369350"/>
            <a:ext cx="1406100" cy="42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Raspberry Pi</a:t>
            </a:r>
            <a:endParaRPr sz="1400"/>
          </a:p>
        </p:txBody>
      </p:sp>
      <p:cxnSp>
        <p:nvCxnSpPr>
          <p:cNvPr id="314" name="Google Shape;314;p35"/>
          <p:cNvCxnSpPr>
            <a:stCxn id="313" idx="1"/>
          </p:cNvCxnSpPr>
          <p:nvPr/>
        </p:nvCxnSpPr>
        <p:spPr>
          <a:xfrm rot="10800000">
            <a:off x="2072200" y="4228800"/>
            <a:ext cx="728400" cy="352500"/>
          </a:xfrm>
          <a:prstGeom prst="straightConnector1">
            <a:avLst/>
          </a:prstGeom>
          <a:noFill/>
          <a:ln cap="flat" cmpd="sng" w="19050">
            <a:solidFill>
              <a:schemeClr val="dk1"/>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grpSp>
        <p:nvGrpSpPr>
          <p:cNvPr id="319" name="Google Shape;319;p36"/>
          <p:cNvGrpSpPr/>
          <p:nvPr/>
        </p:nvGrpSpPr>
        <p:grpSpPr>
          <a:xfrm>
            <a:off x="8030700" y="76200"/>
            <a:ext cx="1082400" cy="900825"/>
            <a:chOff x="7878300" y="76200"/>
            <a:chExt cx="1082400" cy="900825"/>
          </a:xfrm>
        </p:grpSpPr>
        <p:pic>
          <p:nvPicPr>
            <p:cNvPr id="320" name="Google Shape;320;p36"/>
            <p:cNvPicPr preferRelativeResize="0"/>
            <p:nvPr/>
          </p:nvPicPr>
          <p:blipFill rotWithShape="1">
            <a:blip r:embed="rId3">
              <a:alphaModFix/>
            </a:blip>
            <a:srcRect b="8684" l="25294" r="17891" t="13074"/>
            <a:stretch/>
          </p:blipFill>
          <p:spPr>
            <a:xfrm>
              <a:off x="8170978" y="76200"/>
              <a:ext cx="484632" cy="607713"/>
            </a:xfrm>
            <a:prstGeom prst="rect">
              <a:avLst/>
            </a:prstGeom>
            <a:noFill/>
            <a:ln cap="flat" cmpd="sng" w="28575">
              <a:solidFill>
                <a:schemeClr val="dk1"/>
              </a:solidFill>
              <a:prstDash val="solid"/>
              <a:round/>
              <a:headEnd len="sm" w="sm" type="none"/>
              <a:tailEnd len="sm" w="sm" type="none"/>
            </a:ln>
          </p:spPr>
        </p:pic>
        <p:sp>
          <p:nvSpPr>
            <p:cNvPr id="321" name="Google Shape;321;p36"/>
            <p:cNvSpPr txBox="1"/>
            <p:nvPr/>
          </p:nvSpPr>
          <p:spPr>
            <a:xfrm>
              <a:off x="78783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Oscar Acuna</a:t>
              </a:r>
              <a:endParaRPr sz="1200">
                <a:latin typeface="Roboto"/>
                <a:ea typeface="Roboto"/>
                <a:cs typeface="Roboto"/>
                <a:sym typeface="Roboto"/>
              </a:endParaRPr>
            </a:p>
          </p:txBody>
        </p:sp>
      </p:grpSp>
      <p:pic>
        <p:nvPicPr>
          <p:cNvPr id="322" name="Google Shape;322;p36"/>
          <p:cNvPicPr preferRelativeResize="0"/>
          <p:nvPr/>
        </p:nvPicPr>
        <p:blipFill rotWithShape="1">
          <a:blip r:embed="rId4">
            <a:alphaModFix/>
          </a:blip>
          <a:srcRect b="17686" l="17005" r="17183" t="19009"/>
          <a:stretch/>
        </p:blipFill>
        <p:spPr>
          <a:xfrm>
            <a:off x="4262625" y="883537"/>
            <a:ext cx="2697824" cy="1946275"/>
          </a:xfrm>
          <a:prstGeom prst="rect">
            <a:avLst/>
          </a:prstGeom>
          <a:noFill/>
          <a:ln>
            <a:noFill/>
          </a:ln>
        </p:spPr>
      </p:pic>
      <p:pic>
        <p:nvPicPr>
          <p:cNvPr id="323" name="Google Shape;323;p36"/>
          <p:cNvPicPr preferRelativeResize="0"/>
          <p:nvPr/>
        </p:nvPicPr>
        <p:blipFill>
          <a:blip r:embed="rId5">
            <a:alphaModFix/>
          </a:blip>
          <a:stretch>
            <a:fillRect/>
          </a:stretch>
        </p:blipFill>
        <p:spPr>
          <a:xfrm>
            <a:off x="4306600" y="3077600"/>
            <a:ext cx="2066876" cy="1678000"/>
          </a:xfrm>
          <a:prstGeom prst="rect">
            <a:avLst/>
          </a:prstGeom>
          <a:noFill/>
          <a:ln>
            <a:noFill/>
          </a:ln>
        </p:spPr>
      </p:pic>
      <p:sp>
        <p:nvSpPr>
          <p:cNvPr id="324" name="Google Shape;324;p36"/>
          <p:cNvSpPr txBox="1"/>
          <p:nvPr>
            <p:ph type="title"/>
          </p:nvPr>
        </p:nvSpPr>
        <p:spPr>
          <a:xfrm>
            <a:off x="6948275" y="821725"/>
            <a:ext cx="2067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Odyssey</a:t>
            </a:r>
            <a:endParaRPr b="1" sz="1500"/>
          </a:p>
          <a:p>
            <a:pPr indent="0" lvl="0" marL="0" rtl="0" algn="l">
              <a:spcBef>
                <a:spcPts val="0"/>
              </a:spcBef>
              <a:spcAft>
                <a:spcPts val="0"/>
              </a:spcAft>
              <a:buNone/>
            </a:pPr>
            <a:r>
              <a:rPr lang="en" sz="1500"/>
              <a:t>(On Backorder)</a:t>
            </a:r>
            <a:endParaRPr sz="1500"/>
          </a:p>
        </p:txBody>
      </p:sp>
      <p:cxnSp>
        <p:nvCxnSpPr>
          <p:cNvPr id="325" name="Google Shape;325;p36"/>
          <p:cNvCxnSpPr>
            <a:stCxn id="324" idx="1"/>
          </p:cNvCxnSpPr>
          <p:nvPr/>
        </p:nvCxnSpPr>
        <p:spPr>
          <a:xfrm flipH="1">
            <a:off x="6391175" y="1125625"/>
            <a:ext cx="557100" cy="255000"/>
          </a:xfrm>
          <a:prstGeom prst="straightConnector1">
            <a:avLst/>
          </a:prstGeom>
          <a:noFill/>
          <a:ln cap="flat" cmpd="sng" w="19050">
            <a:solidFill>
              <a:schemeClr val="dk1"/>
            </a:solidFill>
            <a:prstDash val="solid"/>
            <a:round/>
            <a:headEnd len="med" w="med" type="none"/>
            <a:tailEnd len="med" w="med" type="triangle"/>
          </a:ln>
        </p:spPr>
      </p:cxnSp>
      <p:sp>
        <p:nvSpPr>
          <p:cNvPr id="326" name="Google Shape;326;p36"/>
          <p:cNvSpPr txBox="1"/>
          <p:nvPr>
            <p:ph type="title"/>
          </p:nvPr>
        </p:nvSpPr>
        <p:spPr>
          <a:xfrm>
            <a:off x="6760475" y="3165950"/>
            <a:ext cx="2313300" cy="137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Raspberry Pi</a:t>
            </a:r>
            <a:endParaRPr b="1" sz="1500"/>
          </a:p>
          <a:p>
            <a:pPr indent="0" lvl="0" marL="0" rtl="0" algn="l">
              <a:spcBef>
                <a:spcPts val="0"/>
              </a:spcBef>
              <a:spcAft>
                <a:spcPts val="0"/>
              </a:spcAft>
              <a:buNone/>
            </a:pPr>
            <a:r>
              <a:rPr lang="en" sz="1500"/>
              <a:t>(ARM Architecture. Issues running our Java program and database)</a:t>
            </a:r>
            <a:endParaRPr sz="1500"/>
          </a:p>
        </p:txBody>
      </p:sp>
      <p:cxnSp>
        <p:nvCxnSpPr>
          <p:cNvPr id="327" name="Google Shape;327;p36"/>
          <p:cNvCxnSpPr>
            <a:stCxn id="326" idx="1"/>
          </p:cNvCxnSpPr>
          <p:nvPr/>
        </p:nvCxnSpPr>
        <p:spPr>
          <a:xfrm rot="10800000">
            <a:off x="6032075" y="3501350"/>
            <a:ext cx="728400" cy="352500"/>
          </a:xfrm>
          <a:prstGeom prst="straightConnector1">
            <a:avLst/>
          </a:prstGeom>
          <a:noFill/>
          <a:ln cap="flat" cmpd="sng" w="19050">
            <a:solidFill>
              <a:schemeClr val="dk1"/>
            </a:solidFill>
            <a:prstDash val="solid"/>
            <a:round/>
            <a:headEnd len="med" w="med" type="none"/>
            <a:tailEnd len="med" w="med" type="triangle"/>
          </a:ln>
        </p:spPr>
      </p:cxnSp>
      <p:pic>
        <p:nvPicPr>
          <p:cNvPr id="328" name="Google Shape;328;p36"/>
          <p:cNvPicPr preferRelativeResize="0"/>
          <p:nvPr/>
        </p:nvPicPr>
        <p:blipFill>
          <a:blip r:embed="rId6">
            <a:alphaModFix/>
          </a:blip>
          <a:stretch>
            <a:fillRect/>
          </a:stretch>
        </p:blipFill>
        <p:spPr>
          <a:xfrm>
            <a:off x="1127750" y="1332475"/>
            <a:ext cx="2103700" cy="1745125"/>
          </a:xfrm>
          <a:prstGeom prst="rect">
            <a:avLst/>
          </a:prstGeom>
          <a:noFill/>
          <a:ln>
            <a:noFill/>
          </a:ln>
        </p:spPr>
      </p:pic>
      <p:sp>
        <p:nvSpPr>
          <p:cNvPr id="329" name="Google Shape;329;p36"/>
          <p:cNvSpPr/>
          <p:nvPr/>
        </p:nvSpPr>
        <p:spPr>
          <a:xfrm>
            <a:off x="4502438" y="698725"/>
            <a:ext cx="2218200" cy="1946400"/>
          </a:xfrm>
          <a:prstGeom prst="mathMultiply">
            <a:avLst>
              <a:gd fmla="val 10471" name="adj1"/>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6"/>
          <p:cNvSpPr/>
          <p:nvPr/>
        </p:nvSpPr>
        <p:spPr>
          <a:xfrm>
            <a:off x="4502425" y="2762950"/>
            <a:ext cx="2218200" cy="1946400"/>
          </a:xfrm>
          <a:prstGeom prst="mathMultiply">
            <a:avLst>
              <a:gd fmla="val 10471" name="adj1"/>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6"/>
          <p:cNvSpPr txBox="1"/>
          <p:nvPr/>
        </p:nvSpPr>
        <p:spPr>
          <a:xfrm>
            <a:off x="311700" y="3039650"/>
            <a:ext cx="3861300" cy="14931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Beelink Mini PC (Model: Mini S)</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Intel 11th Gen Processor (N5095)</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Up to 2.9GHz, 4 cores.</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Windows 11 Pro</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8GB DDR4</a:t>
            </a:r>
            <a:endParaRPr sz="1700">
              <a:solidFill>
                <a:schemeClr val="dk1"/>
              </a:solidFill>
              <a:latin typeface="Roboto"/>
              <a:ea typeface="Roboto"/>
              <a:cs typeface="Roboto"/>
              <a:sym typeface="Roboto"/>
            </a:endParaRPr>
          </a:p>
        </p:txBody>
      </p:sp>
      <p:sp>
        <p:nvSpPr>
          <p:cNvPr id="332" name="Google Shape;332;p36"/>
          <p:cNvSpPr txBox="1"/>
          <p:nvPr>
            <p:ph type="title"/>
          </p:nvPr>
        </p:nvSpPr>
        <p:spPr>
          <a:xfrm>
            <a:off x="311700" y="18250"/>
            <a:ext cx="6852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Control Unit - Server Hardware</a:t>
            </a:r>
            <a:endParaRPr b="1"/>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grpSp>
        <p:nvGrpSpPr>
          <p:cNvPr id="337" name="Google Shape;337;p37"/>
          <p:cNvGrpSpPr/>
          <p:nvPr/>
        </p:nvGrpSpPr>
        <p:grpSpPr>
          <a:xfrm>
            <a:off x="8030700" y="76200"/>
            <a:ext cx="1082400" cy="900825"/>
            <a:chOff x="7878300" y="76200"/>
            <a:chExt cx="1082400" cy="900825"/>
          </a:xfrm>
        </p:grpSpPr>
        <p:pic>
          <p:nvPicPr>
            <p:cNvPr id="338" name="Google Shape;338;p37"/>
            <p:cNvPicPr preferRelativeResize="0"/>
            <p:nvPr/>
          </p:nvPicPr>
          <p:blipFill rotWithShape="1">
            <a:blip r:embed="rId3">
              <a:alphaModFix/>
            </a:blip>
            <a:srcRect b="8684" l="25294" r="17891" t="13074"/>
            <a:stretch/>
          </p:blipFill>
          <p:spPr>
            <a:xfrm>
              <a:off x="8170978" y="76200"/>
              <a:ext cx="484632" cy="607713"/>
            </a:xfrm>
            <a:prstGeom prst="rect">
              <a:avLst/>
            </a:prstGeom>
            <a:noFill/>
            <a:ln cap="flat" cmpd="sng" w="28575">
              <a:solidFill>
                <a:schemeClr val="dk1"/>
              </a:solidFill>
              <a:prstDash val="solid"/>
              <a:round/>
              <a:headEnd len="sm" w="sm" type="none"/>
              <a:tailEnd len="sm" w="sm" type="none"/>
            </a:ln>
          </p:spPr>
        </p:pic>
        <p:sp>
          <p:nvSpPr>
            <p:cNvPr id="339" name="Google Shape;339;p37"/>
            <p:cNvSpPr txBox="1"/>
            <p:nvPr/>
          </p:nvSpPr>
          <p:spPr>
            <a:xfrm>
              <a:off x="78783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Oscar Acuna</a:t>
              </a:r>
              <a:endParaRPr sz="1200">
                <a:latin typeface="Roboto"/>
                <a:ea typeface="Roboto"/>
                <a:cs typeface="Roboto"/>
                <a:sym typeface="Roboto"/>
              </a:endParaRPr>
            </a:p>
          </p:txBody>
        </p:sp>
      </p:grpSp>
      <p:sp>
        <p:nvSpPr>
          <p:cNvPr id="340" name="Google Shape;340;p37"/>
          <p:cNvSpPr txBox="1"/>
          <p:nvPr/>
        </p:nvSpPr>
        <p:spPr>
          <a:xfrm>
            <a:off x="4572003" y="1280200"/>
            <a:ext cx="4355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Roboto"/>
                <a:ea typeface="Roboto"/>
                <a:cs typeface="Roboto"/>
                <a:sym typeface="Roboto"/>
              </a:rPr>
              <a:t>MySQL Database</a:t>
            </a:r>
            <a:endParaRPr sz="1800">
              <a:solidFill>
                <a:schemeClr val="dk1"/>
              </a:solidFill>
              <a:latin typeface="Roboto"/>
              <a:ea typeface="Roboto"/>
              <a:cs typeface="Roboto"/>
              <a:sym typeface="Roboto"/>
            </a:endParaRPr>
          </a:p>
        </p:txBody>
      </p:sp>
      <p:sp>
        <p:nvSpPr>
          <p:cNvPr id="341" name="Google Shape;341;p37"/>
          <p:cNvSpPr txBox="1"/>
          <p:nvPr/>
        </p:nvSpPr>
        <p:spPr>
          <a:xfrm>
            <a:off x="127050" y="1141600"/>
            <a:ext cx="4355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Roboto"/>
                <a:ea typeface="Roboto"/>
                <a:cs typeface="Roboto"/>
                <a:sym typeface="Roboto"/>
              </a:rPr>
              <a:t>Java for our GUI</a:t>
            </a:r>
            <a:endParaRPr sz="1800">
              <a:solidFill>
                <a:schemeClr val="dk1"/>
              </a:solidFill>
              <a:latin typeface="Roboto"/>
              <a:ea typeface="Roboto"/>
              <a:cs typeface="Roboto"/>
              <a:sym typeface="Roboto"/>
            </a:endParaRPr>
          </a:p>
          <a:p>
            <a:pPr indent="0" lvl="0" marL="0" rtl="0" algn="ctr">
              <a:spcBef>
                <a:spcPts val="0"/>
              </a:spcBef>
              <a:spcAft>
                <a:spcPts val="0"/>
              </a:spcAft>
              <a:buNone/>
            </a:pPr>
            <a:r>
              <a:rPr lang="en" sz="1800">
                <a:solidFill>
                  <a:schemeClr val="dk1"/>
                </a:solidFill>
                <a:latin typeface="Roboto"/>
                <a:ea typeface="Roboto"/>
                <a:cs typeface="Roboto"/>
                <a:sym typeface="Roboto"/>
              </a:rPr>
              <a:t> Background Service Program</a:t>
            </a:r>
            <a:endParaRPr sz="1800">
              <a:solidFill>
                <a:schemeClr val="dk1"/>
              </a:solidFill>
              <a:latin typeface="Roboto"/>
              <a:ea typeface="Roboto"/>
              <a:cs typeface="Roboto"/>
              <a:sym typeface="Roboto"/>
            </a:endParaRPr>
          </a:p>
        </p:txBody>
      </p:sp>
      <p:sp>
        <p:nvSpPr>
          <p:cNvPr id="342" name="Google Shape;342;p37"/>
          <p:cNvSpPr txBox="1"/>
          <p:nvPr>
            <p:ph type="title"/>
          </p:nvPr>
        </p:nvSpPr>
        <p:spPr>
          <a:xfrm>
            <a:off x="311700" y="18250"/>
            <a:ext cx="7719000" cy="84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Control Unit - Server Software</a:t>
            </a:r>
            <a:endParaRPr b="1"/>
          </a:p>
        </p:txBody>
      </p:sp>
      <p:pic>
        <p:nvPicPr>
          <p:cNvPr id="343" name="Google Shape;343;p37"/>
          <p:cNvPicPr preferRelativeResize="0"/>
          <p:nvPr/>
        </p:nvPicPr>
        <p:blipFill>
          <a:blip r:embed="rId4">
            <a:alphaModFix/>
          </a:blip>
          <a:stretch>
            <a:fillRect/>
          </a:stretch>
        </p:blipFill>
        <p:spPr>
          <a:xfrm>
            <a:off x="1398650" y="1880500"/>
            <a:ext cx="1811897" cy="2958200"/>
          </a:xfrm>
          <a:prstGeom prst="rect">
            <a:avLst/>
          </a:prstGeom>
          <a:noFill/>
          <a:ln>
            <a:noFill/>
          </a:ln>
        </p:spPr>
      </p:pic>
      <p:pic>
        <p:nvPicPr>
          <p:cNvPr id="344" name="Google Shape;344;p37"/>
          <p:cNvPicPr preferRelativeResize="0"/>
          <p:nvPr/>
        </p:nvPicPr>
        <p:blipFill>
          <a:blip r:embed="rId5">
            <a:alphaModFix/>
          </a:blip>
          <a:stretch>
            <a:fillRect/>
          </a:stretch>
        </p:blipFill>
        <p:spPr>
          <a:xfrm>
            <a:off x="4765723" y="2322275"/>
            <a:ext cx="3762375" cy="2000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grpSp>
        <p:nvGrpSpPr>
          <p:cNvPr id="349" name="Google Shape;349;p38"/>
          <p:cNvGrpSpPr/>
          <p:nvPr/>
        </p:nvGrpSpPr>
        <p:grpSpPr>
          <a:xfrm>
            <a:off x="8030700" y="76200"/>
            <a:ext cx="1082400" cy="900825"/>
            <a:chOff x="7878300" y="76200"/>
            <a:chExt cx="1082400" cy="900825"/>
          </a:xfrm>
        </p:grpSpPr>
        <p:pic>
          <p:nvPicPr>
            <p:cNvPr id="350" name="Google Shape;350;p38"/>
            <p:cNvPicPr preferRelativeResize="0"/>
            <p:nvPr/>
          </p:nvPicPr>
          <p:blipFill rotWithShape="1">
            <a:blip r:embed="rId3">
              <a:alphaModFix/>
            </a:blip>
            <a:srcRect b="8684" l="25294" r="17891" t="13074"/>
            <a:stretch/>
          </p:blipFill>
          <p:spPr>
            <a:xfrm>
              <a:off x="8170978" y="76200"/>
              <a:ext cx="484632" cy="607713"/>
            </a:xfrm>
            <a:prstGeom prst="rect">
              <a:avLst/>
            </a:prstGeom>
            <a:noFill/>
            <a:ln cap="flat" cmpd="sng" w="28575">
              <a:solidFill>
                <a:schemeClr val="dk1"/>
              </a:solidFill>
              <a:prstDash val="solid"/>
              <a:round/>
              <a:headEnd len="sm" w="sm" type="none"/>
              <a:tailEnd len="sm" w="sm" type="none"/>
            </a:ln>
          </p:spPr>
        </p:pic>
        <p:sp>
          <p:nvSpPr>
            <p:cNvPr id="351" name="Google Shape;351;p38"/>
            <p:cNvSpPr txBox="1"/>
            <p:nvPr/>
          </p:nvSpPr>
          <p:spPr>
            <a:xfrm>
              <a:off x="78783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Oscar Acuna</a:t>
              </a:r>
              <a:endParaRPr sz="1200">
                <a:latin typeface="Roboto"/>
                <a:ea typeface="Roboto"/>
                <a:cs typeface="Roboto"/>
                <a:sym typeface="Roboto"/>
              </a:endParaRPr>
            </a:p>
          </p:txBody>
        </p:sp>
      </p:grpSp>
      <p:pic>
        <p:nvPicPr>
          <p:cNvPr id="352" name="Google Shape;352;p38"/>
          <p:cNvPicPr preferRelativeResize="0"/>
          <p:nvPr/>
        </p:nvPicPr>
        <p:blipFill>
          <a:blip r:embed="rId4">
            <a:alphaModFix/>
          </a:blip>
          <a:stretch>
            <a:fillRect/>
          </a:stretch>
        </p:blipFill>
        <p:spPr>
          <a:xfrm>
            <a:off x="1133475" y="1082750"/>
            <a:ext cx="6877050" cy="3733800"/>
          </a:xfrm>
          <a:prstGeom prst="rect">
            <a:avLst/>
          </a:prstGeom>
          <a:noFill/>
          <a:ln>
            <a:noFill/>
          </a:ln>
        </p:spPr>
      </p:pic>
      <p:sp>
        <p:nvSpPr>
          <p:cNvPr id="353" name="Google Shape;353;p38"/>
          <p:cNvSpPr txBox="1"/>
          <p:nvPr>
            <p:ph type="title"/>
          </p:nvPr>
        </p:nvSpPr>
        <p:spPr>
          <a:xfrm>
            <a:off x="311700" y="18250"/>
            <a:ext cx="6852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Control Unit - Server Software</a:t>
            </a:r>
            <a:endParaRPr b="1"/>
          </a:p>
          <a:p>
            <a:pPr indent="0" lvl="0" marL="0" rtl="0" algn="l">
              <a:spcBef>
                <a:spcPts val="0"/>
              </a:spcBef>
              <a:spcAft>
                <a:spcPts val="0"/>
              </a:spcAft>
              <a:buNone/>
            </a:pPr>
            <a:r>
              <a:rPr b="1" lang="en"/>
              <a:t>MySQL Database</a:t>
            </a:r>
            <a:endParaRPr b="1"/>
          </a:p>
          <a:p>
            <a:pPr indent="0" lvl="0" marL="0" rtl="0" algn="l">
              <a:spcBef>
                <a:spcPts val="0"/>
              </a:spcBef>
              <a:spcAft>
                <a:spcPts val="0"/>
              </a:spcAft>
              <a:buNone/>
            </a:pPr>
            <a:r>
              <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grpSp>
        <p:nvGrpSpPr>
          <p:cNvPr id="358" name="Google Shape;358;p39"/>
          <p:cNvGrpSpPr/>
          <p:nvPr/>
        </p:nvGrpSpPr>
        <p:grpSpPr>
          <a:xfrm>
            <a:off x="8030700" y="76200"/>
            <a:ext cx="1082400" cy="900825"/>
            <a:chOff x="7878300" y="76200"/>
            <a:chExt cx="1082400" cy="900825"/>
          </a:xfrm>
        </p:grpSpPr>
        <p:pic>
          <p:nvPicPr>
            <p:cNvPr id="359" name="Google Shape;359;p39"/>
            <p:cNvPicPr preferRelativeResize="0"/>
            <p:nvPr/>
          </p:nvPicPr>
          <p:blipFill rotWithShape="1">
            <a:blip r:embed="rId3">
              <a:alphaModFix/>
            </a:blip>
            <a:srcRect b="8684" l="25294" r="17891" t="13074"/>
            <a:stretch/>
          </p:blipFill>
          <p:spPr>
            <a:xfrm>
              <a:off x="8170978" y="76200"/>
              <a:ext cx="484632" cy="607713"/>
            </a:xfrm>
            <a:prstGeom prst="rect">
              <a:avLst/>
            </a:prstGeom>
            <a:noFill/>
            <a:ln cap="flat" cmpd="sng" w="28575">
              <a:solidFill>
                <a:schemeClr val="dk1"/>
              </a:solidFill>
              <a:prstDash val="solid"/>
              <a:round/>
              <a:headEnd len="sm" w="sm" type="none"/>
              <a:tailEnd len="sm" w="sm" type="none"/>
            </a:ln>
          </p:spPr>
        </p:pic>
        <p:sp>
          <p:nvSpPr>
            <p:cNvPr id="360" name="Google Shape;360;p39"/>
            <p:cNvSpPr txBox="1"/>
            <p:nvPr/>
          </p:nvSpPr>
          <p:spPr>
            <a:xfrm>
              <a:off x="78783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Oscar Acuna</a:t>
              </a:r>
              <a:endParaRPr sz="1200">
                <a:latin typeface="Roboto"/>
                <a:ea typeface="Roboto"/>
                <a:cs typeface="Roboto"/>
                <a:sym typeface="Roboto"/>
              </a:endParaRPr>
            </a:p>
          </p:txBody>
        </p:sp>
      </p:grpSp>
      <p:sp>
        <p:nvSpPr>
          <p:cNvPr id="361" name="Google Shape;361;p39"/>
          <p:cNvSpPr txBox="1"/>
          <p:nvPr/>
        </p:nvSpPr>
        <p:spPr>
          <a:xfrm>
            <a:off x="4572003" y="1418800"/>
            <a:ext cx="4355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Roboto"/>
                <a:ea typeface="Roboto"/>
                <a:cs typeface="Roboto"/>
                <a:sym typeface="Roboto"/>
              </a:rPr>
              <a:t>The Java GUI</a:t>
            </a:r>
            <a:endParaRPr sz="1800">
              <a:solidFill>
                <a:schemeClr val="dk1"/>
              </a:solidFill>
              <a:latin typeface="Roboto"/>
              <a:ea typeface="Roboto"/>
              <a:cs typeface="Roboto"/>
              <a:sym typeface="Roboto"/>
            </a:endParaRPr>
          </a:p>
        </p:txBody>
      </p:sp>
      <p:pic>
        <p:nvPicPr>
          <p:cNvPr id="362" name="Google Shape;362;p39"/>
          <p:cNvPicPr preferRelativeResize="0"/>
          <p:nvPr/>
        </p:nvPicPr>
        <p:blipFill>
          <a:blip r:embed="rId4">
            <a:alphaModFix/>
          </a:blip>
          <a:stretch>
            <a:fillRect/>
          </a:stretch>
        </p:blipFill>
        <p:spPr>
          <a:xfrm>
            <a:off x="4572000" y="1880499"/>
            <a:ext cx="4354951" cy="2903300"/>
          </a:xfrm>
          <a:prstGeom prst="rect">
            <a:avLst/>
          </a:prstGeom>
          <a:noFill/>
          <a:ln>
            <a:noFill/>
          </a:ln>
        </p:spPr>
      </p:pic>
      <p:pic>
        <p:nvPicPr>
          <p:cNvPr id="363" name="Google Shape;363;p39"/>
          <p:cNvPicPr preferRelativeResize="0"/>
          <p:nvPr/>
        </p:nvPicPr>
        <p:blipFill rotWithShape="1">
          <a:blip r:embed="rId5">
            <a:alphaModFix/>
          </a:blip>
          <a:srcRect b="38362" l="0" r="0" t="0"/>
          <a:stretch/>
        </p:blipFill>
        <p:spPr>
          <a:xfrm>
            <a:off x="127150" y="1893874"/>
            <a:ext cx="4354950" cy="2876554"/>
          </a:xfrm>
          <a:prstGeom prst="rect">
            <a:avLst/>
          </a:prstGeom>
          <a:noFill/>
          <a:ln>
            <a:noFill/>
          </a:ln>
        </p:spPr>
      </p:pic>
      <p:sp>
        <p:nvSpPr>
          <p:cNvPr id="364" name="Google Shape;364;p39"/>
          <p:cNvSpPr txBox="1"/>
          <p:nvPr/>
        </p:nvSpPr>
        <p:spPr>
          <a:xfrm>
            <a:off x="127050" y="1485950"/>
            <a:ext cx="4355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Roboto"/>
                <a:ea typeface="Roboto"/>
                <a:cs typeface="Roboto"/>
                <a:sym typeface="Roboto"/>
              </a:rPr>
              <a:t>The background service program</a:t>
            </a:r>
            <a:endParaRPr sz="1800">
              <a:solidFill>
                <a:schemeClr val="dk1"/>
              </a:solidFill>
              <a:latin typeface="Roboto"/>
              <a:ea typeface="Roboto"/>
              <a:cs typeface="Roboto"/>
              <a:sym typeface="Roboto"/>
            </a:endParaRPr>
          </a:p>
        </p:txBody>
      </p:sp>
      <p:sp>
        <p:nvSpPr>
          <p:cNvPr id="365" name="Google Shape;365;p39"/>
          <p:cNvSpPr txBox="1"/>
          <p:nvPr>
            <p:ph type="title"/>
          </p:nvPr>
        </p:nvSpPr>
        <p:spPr>
          <a:xfrm>
            <a:off x="311700" y="18250"/>
            <a:ext cx="7719000" cy="104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Control Unit - Server Software</a:t>
            </a:r>
            <a:endParaRPr b="1"/>
          </a:p>
          <a:p>
            <a:pPr indent="0" lvl="0" marL="0" rtl="0" algn="l">
              <a:spcBef>
                <a:spcPts val="0"/>
              </a:spcBef>
              <a:spcAft>
                <a:spcPts val="0"/>
              </a:spcAft>
              <a:buNone/>
            </a:pPr>
            <a:r>
              <a:rPr b="1" lang="en"/>
              <a:t>Two JAVA Programs	</a:t>
            </a:r>
            <a:endParaRPr b="1"/>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0"/>
          <p:cNvSpPr txBox="1"/>
          <p:nvPr>
            <p:ph type="title"/>
          </p:nvPr>
        </p:nvSpPr>
        <p:spPr>
          <a:xfrm>
            <a:off x="311700" y="18250"/>
            <a:ext cx="54981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a:t>
            </a:r>
            <a:r>
              <a:rPr b="1" lang="en"/>
              <a:t> - Hardware Block Diagram</a:t>
            </a:r>
            <a:endParaRPr b="1"/>
          </a:p>
        </p:txBody>
      </p:sp>
      <p:pic>
        <p:nvPicPr>
          <p:cNvPr id="371" name="Google Shape;371;p40"/>
          <p:cNvPicPr preferRelativeResize="0"/>
          <p:nvPr/>
        </p:nvPicPr>
        <p:blipFill>
          <a:blip r:embed="rId3">
            <a:alphaModFix/>
          </a:blip>
          <a:stretch>
            <a:fillRect/>
          </a:stretch>
        </p:blipFill>
        <p:spPr>
          <a:xfrm>
            <a:off x="152400" y="778450"/>
            <a:ext cx="7990778" cy="4212650"/>
          </a:xfrm>
          <a:prstGeom prst="rect">
            <a:avLst/>
          </a:prstGeom>
          <a:noFill/>
          <a:ln>
            <a:noFill/>
          </a:ln>
        </p:spPr>
      </p:pic>
      <p:pic>
        <p:nvPicPr>
          <p:cNvPr id="372" name="Google Shape;372;p40"/>
          <p:cNvPicPr preferRelativeResize="0"/>
          <p:nvPr/>
        </p:nvPicPr>
        <p:blipFill rotWithShape="1">
          <a:blip r:embed="rId4">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373" name="Google Shape;373;p40"/>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41"/>
          <p:cNvPicPr preferRelativeResize="0"/>
          <p:nvPr/>
        </p:nvPicPr>
        <p:blipFill>
          <a:blip r:embed="rId3">
            <a:alphaModFix/>
          </a:blip>
          <a:stretch>
            <a:fillRect/>
          </a:stretch>
        </p:blipFill>
        <p:spPr>
          <a:xfrm>
            <a:off x="5736301" y="3280490"/>
            <a:ext cx="1962950" cy="1962923"/>
          </a:xfrm>
          <a:prstGeom prst="rect">
            <a:avLst/>
          </a:prstGeom>
          <a:noFill/>
          <a:ln>
            <a:noFill/>
          </a:ln>
        </p:spPr>
      </p:pic>
      <p:pic>
        <p:nvPicPr>
          <p:cNvPr id="379" name="Google Shape;379;p41"/>
          <p:cNvPicPr preferRelativeResize="0"/>
          <p:nvPr/>
        </p:nvPicPr>
        <p:blipFill>
          <a:blip r:embed="rId4">
            <a:alphaModFix/>
          </a:blip>
          <a:stretch>
            <a:fillRect/>
          </a:stretch>
        </p:blipFill>
        <p:spPr>
          <a:xfrm>
            <a:off x="5418462" y="-12"/>
            <a:ext cx="1860275" cy="1860275"/>
          </a:xfrm>
          <a:prstGeom prst="rect">
            <a:avLst/>
          </a:prstGeom>
          <a:noFill/>
          <a:ln>
            <a:noFill/>
          </a:ln>
        </p:spPr>
      </p:pic>
      <p:pic>
        <p:nvPicPr>
          <p:cNvPr id="380" name="Google Shape;380;p41"/>
          <p:cNvPicPr preferRelativeResize="0"/>
          <p:nvPr/>
        </p:nvPicPr>
        <p:blipFill>
          <a:blip r:embed="rId5">
            <a:alphaModFix/>
          </a:blip>
          <a:stretch>
            <a:fillRect/>
          </a:stretch>
        </p:blipFill>
        <p:spPr>
          <a:xfrm>
            <a:off x="6820750" y="1716163"/>
            <a:ext cx="1487600" cy="1487600"/>
          </a:xfrm>
          <a:prstGeom prst="rect">
            <a:avLst/>
          </a:prstGeom>
          <a:noFill/>
          <a:ln>
            <a:noFill/>
          </a:ln>
        </p:spPr>
      </p:pic>
      <p:sp>
        <p:nvSpPr>
          <p:cNvPr id="381" name="Google Shape;381;p41"/>
          <p:cNvSpPr txBox="1"/>
          <p:nvPr>
            <p:ph type="title"/>
          </p:nvPr>
        </p:nvSpPr>
        <p:spPr>
          <a:xfrm>
            <a:off x="202125" y="701075"/>
            <a:ext cx="5053200" cy="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Power over Ethernet (PoE) Splitter</a:t>
            </a:r>
            <a:endParaRPr b="1" sz="1800"/>
          </a:p>
          <a:p>
            <a:pPr indent="-342900" lvl="0" marL="457200" rtl="0" algn="l">
              <a:spcBef>
                <a:spcPts val="0"/>
              </a:spcBef>
              <a:spcAft>
                <a:spcPts val="0"/>
              </a:spcAft>
              <a:buSzPts val="1800"/>
              <a:buChar char="●"/>
            </a:pPr>
            <a:r>
              <a:rPr lang="en" sz="1800"/>
              <a:t>Allows power and data to be on two separate connections</a:t>
            </a:r>
            <a:endParaRPr sz="1800"/>
          </a:p>
          <a:p>
            <a:pPr indent="-342900" lvl="0" marL="457200" rtl="0" algn="l">
              <a:spcBef>
                <a:spcPts val="0"/>
              </a:spcBef>
              <a:spcAft>
                <a:spcPts val="0"/>
              </a:spcAft>
              <a:buSzPts val="1800"/>
              <a:buChar char="●"/>
            </a:pPr>
            <a:r>
              <a:rPr b="1" lang="en" sz="1800"/>
              <a:t>$14.54</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Ethernet Port</a:t>
            </a:r>
            <a:endParaRPr b="1" sz="1800"/>
          </a:p>
          <a:p>
            <a:pPr indent="-342900" lvl="0" marL="457200" rtl="0" algn="l">
              <a:spcBef>
                <a:spcPts val="0"/>
              </a:spcBef>
              <a:spcAft>
                <a:spcPts val="0"/>
              </a:spcAft>
              <a:buSzPts val="1800"/>
              <a:buChar char="●"/>
            </a:pPr>
            <a:r>
              <a:rPr lang="en" sz="1800"/>
              <a:t>Receives ethernet connection from PoE splitter</a:t>
            </a:r>
            <a:endParaRPr b="1" sz="1800"/>
          </a:p>
          <a:p>
            <a:pPr indent="-342900" lvl="0" marL="457200" rtl="0" algn="l">
              <a:spcBef>
                <a:spcPts val="0"/>
              </a:spcBef>
              <a:spcAft>
                <a:spcPts val="0"/>
              </a:spcAft>
              <a:buSzPts val="1800"/>
              <a:buChar char="●"/>
            </a:pPr>
            <a:r>
              <a:rPr lang="en" sz="1800"/>
              <a:t>Interfaced with Ethernet PHY</a:t>
            </a:r>
            <a:endParaRPr sz="1800"/>
          </a:p>
          <a:p>
            <a:pPr indent="-342900" lvl="0" marL="457200" rtl="0" algn="l">
              <a:spcBef>
                <a:spcPts val="0"/>
              </a:spcBef>
              <a:spcAft>
                <a:spcPts val="0"/>
              </a:spcAft>
              <a:buSzPts val="1800"/>
              <a:buChar char="●"/>
            </a:pPr>
            <a:r>
              <a:rPr b="1" lang="en" sz="1800"/>
              <a:t>$6.20</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DC Plug</a:t>
            </a:r>
            <a:endParaRPr b="1" sz="1800"/>
          </a:p>
          <a:p>
            <a:pPr indent="-342900" lvl="0" marL="457200" rtl="0" algn="l">
              <a:spcBef>
                <a:spcPts val="0"/>
              </a:spcBef>
              <a:spcAft>
                <a:spcPts val="0"/>
              </a:spcAft>
              <a:buSzPts val="1800"/>
              <a:buChar char="●"/>
            </a:pPr>
            <a:r>
              <a:rPr lang="en" sz="1800"/>
              <a:t>Receives 5V power connection from PoE splitter</a:t>
            </a:r>
            <a:endParaRPr sz="1800"/>
          </a:p>
          <a:p>
            <a:pPr indent="-342900" lvl="0" marL="457200" rtl="0" algn="l">
              <a:spcBef>
                <a:spcPts val="0"/>
              </a:spcBef>
              <a:spcAft>
                <a:spcPts val="0"/>
              </a:spcAft>
              <a:buSzPts val="1800"/>
              <a:buChar char="●"/>
            </a:pPr>
            <a:r>
              <a:rPr b="1" lang="en" sz="1800"/>
              <a:t>$0.74</a:t>
            </a:r>
            <a:endParaRPr b="1" sz="18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ctr">
              <a:spcBef>
                <a:spcPts val="0"/>
              </a:spcBef>
              <a:spcAft>
                <a:spcPts val="0"/>
              </a:spcAft>
              <a:buNone/>
            </a:pPr>
            <a:r>
              <a:t/>
            </a:r>
            <a:endParaRPr b="1" sz="1500"/>
          </a:p>
          <a:p>
            <a:pPr indent="0" lvl="0" marL="0" rtl="0" algn="l">
              <a:spcBef>
                <a:spcPts val="0"/>
              </a:spcBef>
              <a:spcAft>
                <a:spcPts val="0"/>
              </a:spcAft>
              <a:buNone/>
            </a:pPr>
            <a:r>
              <a:t/>
            </a:r>
            <a:endParaRPr sz="1400"/>
          </a:p>
        </p:txBody>
      </p:sp>
      <p:pic>
        <p:nvPicPr>
          <p:cNvPr id="382" name="Google Shape;382;p41"/>
          <p:cNvPicPr preferRelativeResize="0"/>
          <p:nvPr/>
        </p:nvPicPr>
        <p:blipFill rotWithShape="1">
          <a:blip r:embed="rId6">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383" name="Google Shape;383;p41"/>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sp>
        <p:nvSpPr>
          <p:cNvPr id="384" name="Google Shape;384;p41"/>
          <p:cNvSpPr txBox="1"/>
          <p:nvPr>
            <p:ph type="title"/>
          </p:nvPr>
        </p:nvSpPr>
        <p:spPr>
          <a:xfrm>
            <a:off x="311700" y="18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 Components</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5"/>
          <p:cNvSpPr txBox="1"/>
          <p:nvPr>
            <p:ph type="title"/>
          </p:nvPr>
        </p:nvSpPr>
        <p:spPr>
          <a:xfrm>
            <a:off x="311700" y="18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Motivation</a:t>
            </a:r>
            <a:endParaRPr b="1"/>
          </a:p>
        </p:txBody>
      </p:sp>
      <p:pic>
        <p:nvPicPr>
          <p:cNvPr id="108" name="Google Shape;108;p15"/>
          <p:cNvPicPr preferRelativeResize="0"/>
          <p:nvPr/>
        </p:nvPicPr>
        <p:blipFill rotWithShape="1">
          <a:blip r:embed="rId3">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109" name="Google Shape;109;p15"/>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sp>
        <p:nvSpPr>
          <p:cNvPr id="110" name="Google Shape;110;p15"/>
          <p:cNvSpPr txBox="1"/>
          <p:nvPr/>
        </p:nvSpPr>
        <p:spPr>
          <a:xfrm>
            <a:off x="311700" y="1226625"/>
            <a:ext cx="8264400" cy="3509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With heavy traffic flow, UCF’s parking garages become congested and create a variety of problems</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Not enough information about the parking situation inside of a garage with signs outside of them indicating “open” or “full”, and UCF’s parking garage app showing a % occupancy</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Students tend to drive faster when they are running late and are struggling to find a parking spot which creates an unsafe </a:t>
            </a:r>
            <a:r>
              <a:rPr lang="en" sz="1800">
                <a:solidFill>
                  <a:schemeClr val="dk1"/>
                </a:solidFill>
                <a:latin typeface="Roboto"/>
                <a:ea typeface="Roboto"/>
                <a:cs typeface="Roboto"/>
                <a:sym typeface="Roboto"/>
              </a:rPr>
              <a:t>environment </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Designing a modern </a:t>
            </a:r>
            <a:r>
              <a:rPr lang="en" sz="1800">
                <a:solidFill>
                  <a:schemeClr val="dk1"/>
                </a:solidFill>
                <a:latin typeface="Roboto"/>
                <a:ea typeface="Roboto"/>
                <a:cs typeface="Roboto"/>
                <a:sym typeface="Roboto"/>
              </a:rPr>
              <a:t>parking system will create a safer environment inside garages and help students and faculty be on time to classes</a:t>
            </a:r>
            <a:endParaRPr sz="1800">
              <a:solidFill>
                <a:srgbClr val="FF0000"/>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42"/>
          <p:cNvPicPr preferRelativeResize="0"/>
          <p:nvPr/>
        </p:nvPicPr>
        <p:blipFill>
          <a:blip r:embed="rId3">
            <a:alphaModFix/>
          </a:blip>
          <a:stretch>
            <a:fillRect/>
          </a:stretch>
        </p:blipFill>
        <p:spPr>
          <a:xfrm>
            <a:off x="6741950" y="2165399"/>
            <a:ext cx="1862824" cy="1353615"/>
          </a:xfrm>
          <a:prstGeom prst="rect">
            <a:avLst/>
          </a:prstGeom>
          <a:noFill/>
          <a:ln>
            <a:noFill/>
          </a:ln>
        </p:spPr>
      </p:pic>
      <p:sp>
        <p:nvSpPr>
          <p:cNvPr id="390" name="Google Shape;390;p42"/>
          <p:cNvSpPr txBox="1"/>
          <p:nvPr>
            <p:ph type="title"/>
          </p:nvPr>
        </p:nvSpPr>
        <p:spPr>
          <a:xfrm>
            <a:off x="365400" y="676475"/>
            <a:ext cx="5813400" cy="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Voltage Regulator</a:t>
            </a:r>
            <a:endParaRPr b="1" sz="1800"/>
          </a:p>
          <a:p>
            <a:pPr indent="-342900" lvl="0" marL="457200" rtl="0" algn="l">
              <a:spcBef>
                <a:spcPts val="0"/>
              </a:spcBef>
              <a:spcAft>
                <a:spcPts val="0"/>
              </a:spcAft>
              <a:buSzPts val="1800"/>
              <a:buChar char="●"/>
            </a:pPr>
            <a:r>
              <a:rPr lang="en" sz="1800"/>
              <a:t>Regulates +5V input to +3.3V</a:t>
            </a:r>
            <a:endParaRPr sz="1800"/>
          </a:p>
          <a:p>
            <a:pPr indent="-342900" lvl="0" marL="457200" rtl="0" algn="l">
              <a:spcBef>
                <a:spcPts val="0"/>
              </a:spcBef>
              <a:spcAft>
                <a:spcPts val="0"/>
              </a:spcAft>
              <a:buSzPts val="1800"/>
              <a:buChar char="●"/>
            </a:pPr>
            <a:r>
              <a:rPr b="1" lang="en" sz="1800"/>
              <a:t>$1.32</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MPLAB Snap</a:t>
            </a:r>
            <a:endParaRPr b="1" sz="1800"/>
          </a:p>
          <a:p>
            <a:pPr indent="-342900" lvl="0" marL="457200" rtl="0" algn="l">
              <a:spcBef>
                <a:spcPts val="0"/>
              </a:spcBef>
              <a:spcAft>
                <a:spcPts val="0"/>
              </a:spcAft>
              <a:buSzPts val="1800"/>
              <a:buChar char="●"/>
            </a:pPr>
            <a:r>
              <a:rPr lang="en" sz="1800"/>
              <a:t>Includes SWD debug interface for communication with ATSAME70J19A, TLK111, and LED Matrix</a:t>
            </a:r>
            <a:endParaRPr sz="1800"/>
          </a:p>
          <a:p>
            <a:pPr indent="-342900" lvl="0" marL="457200" rtl="0" algn="l">
              <a:spcBef>
                <a:spcPts val="0"/>
              </a:spcBef>
              <a:spcAft>
                <a:spcPts val="0"/>
              </a:spcAft>
              <a:buSzPts val="1800"/>
              <a:buChar char="●"/>
            </a:pPr>
            <a:r>
              <a:rPr b="1" lang="en" sz="1800"/>
              <a:t>$34.09</a:t>
            </a:r>
            <a:endParaRPr b="1" sz="1800"/>
          </a:p>
          <a:p>
            <a:pPr indent="0" lvl="0" marL="0" rtl="0" algn="l">
              <a:spcBef>
                <a:spcPts val="0"/>
              </a:spcBef>
              <a:spcAft>
                <a:spcPts val="0"/>
              </a:spcAft>
              <a:buNone/>
            </a:pPr>
            <a:r>
              <a:t/>
            </a:r>
            <a:endParaRPr sz="1800"/>
          </a:p>
          <a:p>
            <a:pPr indent="0" lvl="0" marL="0" rtl="0" algn="l">
              <a:spcBef>
                <a:spcPts val="0"/>
              </a:spcBef>
              <a:spcAft>
                <a:spcPts val="0"/>
              </a:spcAft>
              <a:buNone/>
            </a:pPr>
            <a:r>
              <a:rPr b="1" lang="en" sz="1800"/>
              <a:t>50 MHz Oscillator</a:t>
            </a:r>
            <a:endParaRPr b="1" sz="1800"/>
          </a:p>
          <a:p>
            <a:pPr indent="-342900" lvl="0" marL="457200" rtl="0" algn="l">
              <a:spcBef>
                <a:spcPts val="0"/>
              </a:spcBef>
              <a:spcAft>
                <a:spcPts val="0"/>
              </a:spcAft>
              <a:buSzPts val="1800"/>
              <a:buChar char="●"/>
            </a:pPr>
            <a:r>
              <a:rPr lang="en" sz="1800"/>
              <a:t>Clock signal for TLK111 and ATSAME70J19A</a:t>
            </a:r>
            <a:endParaRPr sz="1800"/>
          </a:p>
          <a:p>
            <a:pPr indent="-342900" lvl="0" marL="457200" rtl="0" algn="l">
              <a:spcBef>
                <a:spcPts val="0"/>
              </a:spcBef>
              <a:spcAft>
                <a:spcPts val="0"/>
              </a:spcAft>
              <a:buSzPts val="1800"/>
              <a:buChar char="●"/>
            </a:pPr>
            <a:r>
              <a:rPr lang="en" sz="1800"/>
              <a:t>Signal is fed into TLK111 which generates a reference clock signal for the the ATSAME70J19A</a:t>
            </a:r>
            <a:endParaRPr sz="1800"/>
          </a:p>
          <a:p>
            <a:pPr indent="-342900" lvl="0" marL="457200" rtl="0" algn="l">
              <a:spcBef>
                <a:spcPts val="0"/>
              </a:spcBef>
              <a:spcAft>
                <a:spcPts val="0"/>
              </a:spcAft>
              <a:buSzPts val="1800"/>
              <a:buChar char="●"/>
            </a:pPr>
            <a:r>
              <a:rPr b="1" lang="en" sz="1800"/>
              <a:t>$2.61</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ctr">
              <a:spcBef>
                <a:spcPts val="0"/>
              </a:spcBef>
              <a:spcAft>
                <a:spcPts val="0"/>
              </a:spcAft>
              <a:buNone/>
            </a:pPr>
            <a:r>
              <a:t/>
            </a:r>
            <a:endParaRPr b="1" sz="1500"/>
          </a:p>
          <a:p>
            <a:pPr indent="0" lvl="0" marL="0" rtl="0" algn="l">
              <a:spcBef>
                <a:spcPts val="0"/>
              </a:spcBef>
              <a:spcAft>
                <a:spcPts val="0"/>
              </a:spcAft>
              <a:buNone/>
            </a:pPr>
            <a:r>
              <a:t/>
            </a:r>
            <a:endParaRPr sz="1400"/>
          </a:p>
        </p:txBody>
      </p:sp>
      <p:pic>
        <p:nvPicPr>
          <p:cNvPr id="391" name="Google Shape;391;p42"/>
          <p:cNvPicPr preferRelativeResize="0"/>
          <p:nvPr/>
        </p:nvPicPr>
        <p:blipFill rotWithShape="1">
          <a:blip r:embed="rId4">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392" name="Google Shape;392;p42"/>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pic>
        <p:nvPicPr>
          <p:cNvPr id="393" name="Google Shape;393;p42"/>
          <p:cNvPicPr preferRelativeResize="0"/>
          <p:nvPr/>
        </p:nvPicPr>
        <p:blipFill>
          <a:blip r:embed="rId5">
            <a:alphaModFix/>
          </a:blip>
          <a:stretch>
            <a:fillRect/>
          </a:stretch>
        </p:blipFill>
        <p:spPr>
          <a:xfrm>
            <a:off x="6308225" y="3718300"/>
            <a:ext cx="1150675" cy="1150675"/>
          </a:xfrm>
          <a:prstGeom prst="rect">
            <a:avLst/>
          </a:prstGeom>
          <a:noFill/>
          <a:ln>
            <a:noFill/>
          </a:ln>
        </p:spPr>
      </p:pic>
      <p:sp>
        <p:nvSpPr>
          <p:cNvPr id="394" name="Google Shape;394;p42"/>
          <p:cNvSpPr txBox="1"/>
          <p:nvPr>
            <p:ph type="title"/>
          </p:nvPr>
        </p:nvSpPr>
        <p:spPr>
          <a:xfrm>
            <a:off x="311700" y="18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 Components</a:t>
            </a:r>
            <a:endParaRPr b="1"/>
          </a:p>
        </p:txBody>
      </p:sp>
      <p:pic>
        <p:nvPicPr>
          <p:cNvPr id="395" name="Google Shape;395;p42"/>
          <p:cNvPicPr preferRelativeResize="0"/>
          <p:nvPr/>
        </p:nvPicPr>
        <p:blipFill>
          <a:blip r:embed="rId6">
            <a:alphaModFix/>
          </a:blip>
          <a:stretch>
            <a:fillRect/>
          </a:stretch>
        </p:blipFill>
        <p:spPr>
          <a:xfrm>
            <a:off x="6245454" y="752675"/>
            <a:ext cx="1213450" cy="1213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43"/>
          <p:cNvPicPr preferRelativeResize="0"/>
          <p:nvPr/>
        </p:nvPicPr>
        <p:blipFill>
          <a:blip r:embed="rId3">
            <a:alphaModFix/>
          </a:blip>
          <a:stretch>
            <a:fillRect/>
          </a:stretch>
        </p:blipFill>
        <p:spPr>
          <a:xfrm>
            <a:off x="6472677" y="1233001"/>
            <a:ext cx="1894825" cy="1393247"/>
          </a:xfrm>
          <a:prstGeom prst="rect">
            <a:avLst/>
          </a:prstGeom>
          <a:noFill/>
          <a:ln>
            <a:noFill/>
          </a:ln>
        </p:spPr>
      </p:pic>
      <p:pic>
        <p:nvPicPr>
          <p:cNvPr id="401" name="Google Shape;401;p43"/>
          <p:cNvPicPr preferRelativeResize="0"/>
          <p:nvPr/>
        </p:nvPicPr>
        <p:blipFill>
          <a:blip r:embed="rId4">
            <a:alphaModFix/>
          </a:blip>
          <a:stretch>
            <a:fillRect/>
          </a:stretch>
        </p:blipFill>
        <p:spPr>
          <a:xfrm>
            <a:off x="6590373" y="3117449"/>
            <a:ext cx="1894825" cy="1590175"/>
          </a:xfrm>
          <a:prstGeom prst="rect">
            <a:avLst/>
          </a:prstGeom>
          <a:noFill/>
          <a:ln>
            <a:noFill/>
          </a:ln>
        </p:spPr>
      </p:pic>
      <p:sp>
        <p:nvSpPr>
          <p:cNvPr id="402" name="Google Shape;402;p43"/>
          <p:cNvSpPr txBox="1"/>
          <p:nvPr>
            <p:ph type="title"/>
          </p:nvPr>
        </p:nvSpPr>
        <p:spPr>
          <a:xfrm>
            <a:off x="365400" y="601450"/>
            <a:ext cx="5976900" cy="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TLK111</a:t>
            </a:r>
            <a:endParaRPr b="1" sz="1800"/>
          </a:p>
          <a:p>
            <a:pPr indent="-342900" lvl="0" marL="457200" rtl="0" algn="l">
              <a:spcBef>
                <a:spcPts val="0"/>
              </a:spcBef>
              <a:spcAft>
                <a:spcPts val="0"/>
              </a:spcAft>
              <a:buSzPts val="1800"/>
              <a:buChar char="●"/>
            </a:pPr>
            <a:r>
              <a:rPr lang="en" sz="1800"/>
              <a:t>48-LQFP</a:t>
            </a:r>
            <a:endParaRPr sz="1800"/>
          </a:p>
          <a:p>
            <a:pPr indent="-342900" lvl="0" marL="457200" rtl="0" algn="l">
              <a:spcBef>
                <a:spcPts val="0"/>
              </a:spcBef>
              <a:spcAft>
                <a:spcPts val="0"/>
              </a:spcAft>
              <a:buSzPts val="1800"/>
              <a:buChar char="●"/>
            </a:pPr>
            <a:r>
              <a:rPr lang="en" sz="1800"/>
              <a:t>Controls status LEDs on ethernet port</a:t>
            </a:r>
            <a:endParaRPr sz="1800"/>
          </a:p>
          <a:p>
            <a:pPr indent="-342900" lvl="0" marL="457200" rtl="0" algn="l">
              <a:spcBef>
                <a:spcPts val="0"/>
              </a:spcBef>
              <a:spcAft>
                <a:spcPts val="0"/>
              </a:spcAft>
              <a:buSzPts val="1800"/>
              <a:buChar char="●"/>
            </a:pPr>
            <a:r>
              <a:rPr lang="en" sz="1800"/>
              <a:t>Communicates with  Media Access Control (MAC) block on MCU</a:t>
            </a:r>
            <a:endParaRPr sz="1800"/>
          </a:p>
          <a:p>
            <a:pPr indent="-342900" lvl="0" marL="457200" rtl="0" algn="l">
              <a:spcBef>
                <a:spcPts val="0"/>
              </a:spcBef>
              <a:spcAft>
                <a:spcPts val="0"/>
              </a:spcAft>
              <a:buSzPts val="1800"/>
              <a:buChar char="●"/>
            </a:pPr>
            <a:r>
              <a:rPr lang="en" sz="1800"/>
              <a:t>Allows for interface between ethernet port and MCU </a:t>
            </a:r>
            <a:endParaRPr sz="1800"/>
          </a:p>
          <a:p>
            <a:pPr indent="-342900" lvl="0" marL="457200" rtl="0" algn="l">
              <a:spcBef>
                <a:spcPts val="0"/>
              </a:spcBef>
              <a:spcAft>
                <a:spcPts val="0"/>
              </a:spcAft>
              <a:buSzPts val="1800"/>
              <a:buChar char="●"/>
            </a:pPr>
            <a:r>
              <a:rPr b="1" lang="en" sz="1800"/>
              <a:t>$11.34</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ATSAME70J19A</a:t>
            </a:r>
            <a:endParaRPr b="1" sz="1800"/>
          </a:p>
          <a:p>
            <a:pPr indent="-342900" lvl="0" marL="457200" rtl="0" algn="l">
              <a:spcBef>
                <a:spcPts val="0"/>
              </a:spcBef>
              <a:spcAft>
                <a:spcPts val="0"/>
              </a:spcAft>
              <a:buSzPts val="1800"/>
              <a:buChar char="●"/>
            </a:pPr>
            <a:r>
              <a:rPr lang="en" sz="1800"/>
              <a:t>64-LQFP</a:t>
            </a:r>
            <a:endParaRPr sz="1800"/>
          </a:p>
          <a:p>
            <a:pPr indent="-342900" lvl="0" marL="457200" rtl="0" algn="l">
              <a:spcBef>
                <a:spcPts val="0"/>
              </a:spcBef>
              <a:spcAft>
                <a:spcPts val="0"/>
              </a:spcAft>
              <a:buSzPts val="1800"/>
              <a:buChar char="●"/>
            </a:pPr>
            <a:r>
              <a:rPr lang="en" sz="1800"/>
              <a:t>Includes MAC block for ethernet communication</a:t>
            </a:r>
            <a:endParaRPr sz="1800"/>
          </a:p>
          <a:p>
            <a:pPr indent="-342900" lvl="0" marL="457200" rtl="0" algn="l">
              <a:spcBef>
                <a:spcPts val="0"/>
              </a:spcBef>
              <a:spcAft>
                <a:spcPts val="0"/>
              </a:spcAft>
              <a:buSzPts val="1800"/>
              <a:buChar char="●"/>
            </a:pPr>
            <a:r>
              <a:rPr lang="en" sz="1800"/>
              <a:t>Includes 44 GPIO pins for communication with LED Matrix</a:t>
            </a:r>
            <a:endParaRPr sz="1800"/>
          </a:p>
          <a:p>
            <a:pPr indent="-342900" lvl="0" marL="457200" rtl="0" algn="l">
              <a:spcBef>
                <a:spcPts val="0"/>
              </a:spcBef>
              <a:spcAft>
                <a:spcPts val="0"/>
              </a:spcAft>
              <a:buSzPts val="1800"/>
              <a:buChar char="●"/>
            </a:pPr>
            <a:r>
              <a:rPr lang="en" sz="1800"/>
              <a:t>Serial Wire Debugging</a:t>
            </a:r>
            <a:endParaRPr sz="1800"/>
          </a:p>
          <a:p>
            <a:pPr indent="-342900" lvl="0" marL="457200" rtl="0" algn="l">
              <a:spcBef>
                <a:spcPts val="0"/>
              </a:spcBef>
              <a:spcAft>
                <a:spcPts val="0"/>
              </a:spcAft>
              <a:buSzPts val="1800"/>
              <a:buChar char="●"/>
            </a:pPr>
            <a:r>
              <a:rPr b="1" lang="en" sz="1800"/>
              <a:t>$12.63</a:t>
            </a:r>
            <a:endParaRPr sz="18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ctr">
              <a:spcBef>
                <a:spcPts val="0"/>
              </a:spcBef>
              <a:spcAft>
                <a:spcPts val="0"/>
              </a:spcAft>
              <a:buNone/>
            </a:pPr>
            <a:r>
              <a:t/>
            </a:r>
            <a:endParaRPr b="1" sz="1500"/>
          </a:p>
          <a:p>
            <a:pPr indent="0" lvl="0" marL="0" rtl="0" algn="l">
              <a:spcBef>
                <a:spcPts val="0"/>
              </a:spcBef>
              <a:spcAft>
                <a:spcPts val="0"/>
              </a:spcAft>
              <a:buNone/>
            </a:pPr>
            <a:r>
              <a:t/>
            </a:r>
            <a:endParaRPr sz="1400"/>
          </a:p>
        </p:txBody>
      </p:sp>
      <p:pic>
        <p:nvPicPr>
          <p:cNvPr id="403" name="Google Shape;403;p43"/>
          <p:cNvPicPr preferRelativeResize="0"/>
          <p:nvPr/>
        </p:nvPicPr>
        <p:blipFill rotWithShape="1">
          <a:blip r:embed="rId5">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404" name="Google Shape;404;p43"/>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sp>
        <p:nvSpPr>
          <p:cNvPr id="405" name="Google Shape;405;p43"/>
          <p:cNvSpPr txBox="1"/>
          <p:nvPr>
            <p:ph type="title"/>
          </p:nvPr>
        </p:nvSpPr>
        <p:spPr>
          <a:xfrm>
            <a:off x="311700" y="18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 Components</a:t>
            </a:r>
            <a:endParaRPr b="1"/>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44"/>
          <p:cNvPicPr preferRelativeResize="0"/>
          <p:nvPr/>
        </p:nvPicPr>
        <p:blipFill>
          <a:blip r:embed="rId3">
            <a:alphaModFix/>
          </a:blip>
          <a:stretch>
            <a:fillRect/>
          </a:stretch>
        </p:blipFill>
        <p:spPr>
          <a:xfrm>
            <a:off x="6698050" y="3591200"/>
            <a:ext cx="2379351" cy="1461526"/>
          </a:xfrm>
          <a:prstGeom prst="rect">
            <a:avLst/>
          </a:prstGeom>
          <a:noFill/>
          <a:ln>
            <a:noFill/>
          </a:ln>
        </p:spPr>
      </p:pic>
      <p:pic>
        <p:nvPicPr>
          <p:cNvPr id="411" name="Google Shape;411;p44"/>
          <p:cNvPicPr preferRelativeResize="0"/>
          <p:nvPr/>
        </p:nvPicPr>
        <p:blipFill>
          <a:blip r:embed="rId4">
            <a:alphaModFix/>
          </a:blip>
          <a:stretch>
            <a:fillRect/>
          </a:stretch>
        </p:blipFill>
        <p:spPr>
          <a:xfrm>
            <a:off x="5546452" y="2800750"/>
            <a:ext cx="2266624" cy="1257275"/>
          </a:xfrm>
          <a:prstGeom prst="rect">
            <a:avLst/>
          </a:prstGeom>
          <a:noFill/>
          <a:ln>
            <a:noFill/>
          </a:ln>
        </p:spPr>
      </p:pic>
      <p:pic>
        <p:nvPicPr>
          <p:cNvPr id="412" name="Google Shape;412;p44"/>
          <p:cNvPicPr preferRelativeResize="0"/>
          <p:nvPr/>
        </p:nvPicPr>
        <p:blipFill rotWithShape="1">
          <a:blip r:embed="rId5">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413" name="Google Shape;413;p44"/>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pic>
        <p:nvPicPr>
          <p:cNvPr id="414" name="Google Shape;414;p44"/>
          <p:cNvPicPr preferRelativeResize="0"/>
          <p:nvPr/>
        </p:nvPicPr>
        <p:blipFill rotWithShape="1">
          <a:blip r:embed="rId6">
            <a:alphaModFix/>
          </a:blip>
          <a:srcRect b="13072" l="0" r="0" t="12183"/>
          <a:stretch/>
        </p:blipFill>
        <p:spPr>
          <a:xfrm>
            <a:off x="5251000" y="150175"/>
            <a:ext cx="2143125" cy="1601900"/>
          </a:xfrm>
          <a:prstGeom prst="rect">
            <a:avLst/>
          </a:prstGeom>
          <a:noFill/>
          <a:ln>
            <a:noFill/>
          </a:ln>
        </p:spPr>
      </p:pic>
      <p:sp>
        <p:nvSpPr>
          <p:cNvPr id="415" name="Google Shape;415;p44"/>
          <p:cNvSpPr txBox="1"/>
          <p:nvPr>
            <p:ph type="title"/>
          </p:nvPr>
        </p:nvSpPr>
        <p:spPr>
          <a:xfrm>
            <a:off x="311700" y="18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Breadboard</a:t>
            </a:r>
            <a:r>
              <a:rPr b="1" lang="en"/>
              <a:t> Components</a:t>
            </a:r>
            <a:endParaRPr b="1"/>
          </a:p>
        </p:txBody>
      </p:sp>
      <p:sp>
        <p:nvSpPr>
          <p:cNvPr id="416" name="Google Shape;416;p44"/>
          <p:cNvSpPr txBox="1"/>
          <p:nvPr>
            <p:ph type="title"/>
          </p:nvPr>
        </p:nvSpPr>
        <p:spPr>
          <a:xfrm>
            <a:off x="365400" y="690550"/>
            <a:ext cx="5181000" cy="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Adjustable Buck Converter</a:t>
            </a:r>
            <a:endParaRPr b="1" sz="1800"/>
          </a:p>
          <a:p>
            <a:pPr indent="-342900" lvl="0" marL="457200" rtl="0" algn="l">
              <a:spcBef>
                <a:spcPts val="0"/>
              </a:spcBef>
              <a:spcAft>
                <a:spcPts val="0"/>
              </a:spcAft>
              <a:buSzPts val="1800"/>
              <a:buChar char="●"/>
            </a:pPr>
            <a:r>
              <a:rPr lang="en" sz="1800"/>
              <a:t>DC to DC Buck Converter used for prototyping purposes</a:t>
            </a:r>
            <a:endParaRPr sz="1800"/>
          </a:p>
          <a:p>
            <a:pPr indent="-342900" lvl="0" marL="457200" rtl="0" algn="l">
              <a:spcBef>
                <a:spcPts val="0"/>
              </a:spcBef>
              <a:spcAft>
                <a:spcPts val="0"/>
              </a:spcAft>
              <a:buSzPts val="1800"/>
              <a:buChar char="●"/>
            </a:pPr>
            <a:r>
              <a:rPr b="1" lang="en" sz="1800"/>
              <a:t>$10.69 (Pack of 6)</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RJ45 MagJack Breakout</a:t>
            </a:r>
            <a:endParaRPr b="1" sz="1800"/>
          </a:p>
          <a:p>
            <a:pPr indent="-342900" lvl="0" marL="457200" rtl="0" algn="l">
              <a:spcBef>
                <a:spcPts val="0"/>
              </a:spcBef>
              <a:spcAft>
                <a:spcPts val="0"/>
              </a:spcAft>
              <a:buSzPts val="1800"/>
              <a:buChar char="●"/>
            </a:pPr>
            <a:r>
              <a:rPr lang="en" sz="1800"/>
              <a:t>RJ45 Breakout Board with integrated magnetics for easy prototyping with Ethernet PHY</a:t>
            </a:r>
            <a:endParaRPr sz="1800"/>
          </a:p>
          <a:p>
            <a:pPr indent="-342900" lvl="0" marL="457200" rtl="0" algn="l">
              <a:spcBef>
                <a:spcPts val="0"/>
              </a:spcBef>
              <a:spcAft>
                <a:spcPts val="0"/>
              </a:spcAft>
              <a:buSzPts val="1800"/>
              <a:buChar char="●"/>
            </a:pPr>
            <a:r>
              <a:rPr b="1" lang="en" sz="1800"/>
              <a:t>$6.95</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LQFP-64 &amp; LQFP-48 Breakout Boards</a:t>
            </a:r>
            <a:endParaRPr b="1" sz="1800"/>
          </a:p>
          <a:p>
            <a:pPr indent="-342900" lvl="0" marL="457200" rtl="0" algn="l">
              <a:spcBef>
                <a:spcPts val="0"/>
              </a:spcBef>
              <a:spcAft>
                <a:spcPts val="0"/>
              </a:spcAft>
              <a:buSzPts val="1800"/>
              <a:buChar char="●"/>
            </a:pPr>
            <a:r>
              <a:rPr lang="en" sz="1800"/>
              <a:t>Adapter for microchip pins to breadboard</a:t>
            </a:r>
            <a:endParaRPr sz="1800"/>
          </a:p>
          <a:p>
            <a:pPr indent="-342900" lvl="0" marL="457200" rtl="0" algn="l">
              <a:spcBef>
                <a:spcPts val="0"/>
              </a:spcBef>
              <a:spcAft>
                <a:spcPts val="0"/>
              </a:spcAft>
              <a:buSzPts val="1800"/>
              <a:buChar char="●"/>
            </a:pPr>
            <a:r>
              <a:rPr b="1" lang="en" sz="1800"/>
              <a:t>$9.95 &amp; $6.95</a:t>
            </a:r>
            <a:endParaRPr b="1" sz="1800"/>
          </a:p>
          <a:p>
            <a:pPr indent="0" lvl="0" marL="0" rtl="0" algn="l">
              <a:spcBef>
                <a:spcPts val="0"/>
              </a:spcBef>
              <a:spcAft>
                <a:spcPts val="0"/>
              </a:spcAft>
              <a:buNone/>
            </a:pPr>
            <a:r>
              <a:t/>
            </a:r>
            <a:endParaRPr b="1"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t/>
            </a:r>
            <a:endParaRPr b="1" sz="1500"/>
          </a:p>
          <a:p>
            <a:pPr indent="0" lvl="0" marL="0" rtl="0" algn="ctr">
              <a:spcBef>
                <a:spcPts val="0"/>
              </a:spcBef>
              <a:spcAft>
                <a:spcPts val="0"/>
              </a:spcAft>
              <a:buNone/>
            </a:pPr>
            <a:r>
              <a:t/>
            </a:r>
            <a:endParaRPr b="1" sz="1500"/>
          </a:p>
          <a:p>
            <a:pPr indent="0" lvl="0" marL="0" rtl="0" algn="l">
              <a:spcBef>
                <a:spcPts val="0"/>
              </a:spcBef>
              <a:spcAft>
                <a:spcPts val="0"/>
              </a:spcAft>
              <a:buNone/>
            </a:pPr>
            <a:r>
              <a:t/>
            </a:r>
            <a:endParaRPr sz="1400"/>
          </a:p>
        </p:txBody>
      </p:sp>
      <p:pic>
        <p:nvPicPr>
          <p:cNvPr id="417" name="Google Shape;417;p44"/>
          <p:cNvPicPr preferRelativeResize="0"/>
          <p:nvPr/>
        </p:nvPicPr>
        <p:blipFill>
          <a:blip r:embed="rId7">
            <a:alphaModFix/>
          </a:blip>
          <a:stretch>
            <a:fillRect/>
          </a:stretch>
        </p:blipFill>
        <p:spPr>
          <a:xfrm>
            <a:off x="7094050" y="1543500"/>
            <a:ext cx="1863574" cy="18635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5"/>
          <p:cNvSpPr txBox="1"/>
          <p:nvPr>
            <p:ph type="title"/>
          </p:nvPr>
        </p:nvSpPr>
        <p:spPr>
          <a:xfrm>
            <a:off x="311700" y="323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 Schematic (Power Input &amp; Regulation)</a:t>
            </a:r>
            <a:endParaRPr b="1"/>
          </a:p>
        </p:txBody>
      </p:sp>
      <p:pic>
        <p:nvPicPr>
          <p:cNvPr id="423" name="Google Shape;423;p45"/>
          <p:cNvPicPr preferRelativeResize="0"/>
          <p:nvPr/>
        </p:nvPicPr>
        <p:blipFill rotWithShape="1">
          <a:blip r:embed="rId3">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424" name="Google Shape;424;p45"/>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sp>
        <p:nvSpPr>
          <p:cNvPr id="425" name="Google Shape;425;p45"/>
          <p:cNvSpPr txBox="1"/>
          <p:nvPr>
            <p:ph type="title"/>
          </p:nvPr>
        </p:nvSpPr>
        <p:spPr>
          <a:xfrm>
            <a:off x="220700" y="1947225"/>
            <a:ext cx="4718400" cy="214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+5V input from Power over Ethernet Splitter into DC Barrel Jack</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LD1117V33 regulates this +5V input to +3.3V</a:t>
            </a:r>
            <a:endParaRPr sz="1800"/>
          </a:p>
        </p:txBody>
      </p:sp>
      <p:pic>
        <p:nvPicPr>
          <p:cNvPr id="426" name="Google Shape;426;p45"/>
          <p:cNvPicPr preferRelativeResize="0"/>
          <p:nvPr/>
        </p:nvPicPr>
        <p:blipFill>
          <a:blip r:embed="rId4">
            <a:alphaModFix/>
          </a:blip>
          <a:stretch>
            <a:fillRect/>
          </a:stretch>
        </p:blipFill>
        <p:spPr>
          <a:xfrm>
            <a:off x="5111800" y="1844525"/>
            <a:ext cx="3845825" cy="1625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6"/>
          <p:cNvSpPr txBox="1"/>
          <p:nvPr>
            <p:ph type="title"/>
          </p:nvPr>
        </p:nvSpPr>
        <p:spPr>
          <a:xfrm>
            <a:off x="311700" y="323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 Schematic (MCU)</a:t>
            </a:r>
            <a:endParaRPr b="1"/>
          </a:p>
        </p:txBody>
      </p:sp>
      <p:pic>
        <p:nvPicPr>
          <p:cNvPr id="432" name="Google Shape;432;p46"/>
          <p:cNvPicPr preferRelativeResize="0"/>
          <p:nvPr/>
        </p:nvPicPr>
        <p:blipFill rotWithShape="1">
          <a:blip r:embed="rId3">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433" name="Google Shape;433;p46"/>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pic>
        <p:nvPicPr>
          <p:cNvPr id="434" name="Google Shape;434;p46"/>
          <p:cNvPicPr preferRelativeResize="0"/>
          <p:nvPr/>
        </p:nvPicPr>
        <p:blipFill>
          <a:blip r:embed="rId4">
            <a:alphaModFix/>
          </a:blip>
          <a:stretch>
            <a:fillRect/>
          </a:stretch>
        </p:blipFill>
        <p:spPr>
          <a:xfrm>
            <a:off x="4871751" y="482375"/>
            <a:ext cx="2849250" cy="2880100"/>
          </a:xfrm>
          <a:prstGeom prst="rect">
            <a:avLst/>
          </a:prstGeom>
          <a:noFill/>
          <a:ln>
            <a:noFill/>
          </a:ln>
        </p:spPr>
      </p:pic>
      <p:pic>
        <p:nvPicPr>
          <p:cNvPr id="435" name="Google Shape;435;p46"/>
          <p:cNvPicPr preferRelativeResize="0"/>
          <p:nvPr/>
        </p:nvPicPr>
        <p:blipFill>
          <a:blip r:embed="rId5">
            <a:alphaModFix/>
          </a:blip>
          <a:stretch>
            <a:fillRect/>
          </a:stretch>
        </p:blipFill>
        <p:spPr>
          <a:xfrm>
            <a:off x="4871750" y="3531975"/>
            <a:ext cx="4085875" cy="1499275"/>
          </a:xfrm>
          <a:prstGeom prst="rect">
            <a:avLst/>
          </a:prstGeom>
          <a:noFill/>
          <a:ln>
            <a:noFill/>
          </a:ln>
        </p:spPr>
      </p:pic>
      <p:sp>
        <p:nvSpPr>
          <p:cNvPr id="436" name="Google Shape;436;p46"/>
          <p:cNvSpPr txBox="1"/>
          <p:nvPr>
            <p:ph type="title"/>
          </p:nvPr>
        </p:nvSpPr>
        <p:spPr>
          <a:xfrm>
            <a:off x="263775" y="767350"/>
            <a:ext cx="4493400" cy="426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Includes connections for:</a:t>
            </a:r>
            <a:endParaRPr sz="1800"/>
          </a:p>
          <a:p>
            <a:pPr indent="0" lvl="0" marL="0" rtl="0" algn="l">
              <a:spcBef>
                <a:spcPts val="0"/>
              </a:spcBef>
              <a:spcAft>
                <a:spcPts val="0"/>
              </a:spcAft>
              <a:buNone/>
            </a:pPr>
            <a:r>
              <a:t/>
            </a:r>
            <a:endParaRPr sz="1800"/>
          </a:p>
          <a:p>
            <a:pPr indent="-342900" lvl="1" marL="457200" rtl="0" algn="l">
              <a:spcBef>
                <a:spcPts val="0"/>
              </a:spcBef>
              <a:spcAft>
                <a:spcPts val="0"/>
              </a:spcAft>
              <a:buSzPts val="1800"/>
              <a:buChar char="○"/>
            </a:pPr>
            <a:r>
              <a:rPr lang="en" sz="1800"/>
              <a:t>Serial Wire Debugging (SWD)</a:t>
            </a:r>
            <a:endParaRPr sz="1800"/>
          </a:p>
          <a:p>
            <a:pPr indent="0" lvl="0" marL="457200" rtl="0" algn="l">
              <a:spcBef>
                <a:spcPts val="0"/>
              </a:spcBef>
              <a:spcAft>
                <a:spcPts val="0"/>
              </a:spcAft>
              <a:buNone/>
            </a:pPr>
            <a:r>
              <a:t/>
            </a:r>
            <a:endParaRPr sz="1800"/>
          </a:p>
          <a:p>
            <a:pPr indent="-342900" lvl="1" marL="457200" rtl="0" algn="l">
              <a:spcBef>
                <a:spcPts val="0"/>
              </a:spcBef>
              <a:spcAft>
                <a:spcPts val="0"/>
              </a:spcAft>
              <a:buSzPts val="1800"/>
              <a:buChar char="○"/>
            </a:pPr>
            <a:r>
              <a:rPr lang="en" sz="1800"/>
              <a:t>LED Sign</a:t>
            </a:r>
            <a:endParaRPr sz="1800"/>
          </a:p>
          <a:p>
            <a:pPr indent="0" lvl="0" marL="457200" rtl="0" algn="l">
              <a:spcBef>
                <a:spcPts val="0"/>
              </a:spcBef>
              <a:spcAft>
                <a:spcPts val="0"/>
              </a:spcAft>
              <a:buNone/>
            </a:pPr>
            <a:r>
              <a:t/>
            </a:r>
            <a:endParaRPr sz="1800"/>
          </a:p>
          <a:p>
            <a:pPr indent="-342900" lvl="1" marL="457200" rtl="0" algn="l">
              <a:spcBef>
                <a:spcPts val="0"/>
              </a:spcBef>
              <a:spcAft>
                <a:spcPts val="0"/>
              </a:spcAft>
              <a:buSzPts val="1800"/>
              <a:buChar char="○"/>
            </a:pPr>
            <a:r>
              <a:rPr lang="en" sz="1800"/>
              <a:t>Reduced Media Independent </a:t>
            </a:r>
            <a:r>
              <a:rPr lang="en" sz="1800"/>
              <a:t>Interface (RMII)</a:t>
            </a:r>
            <a:r>
              <a:rPr lang="en" sz="1800"/>
              <a:t> for communication with Ethernet PHY</a:t>
            </a:r>
            <a:endParaRPr sz="1800"/>
          </a:p>
          <a:p>
            <a:pPr indent="0" lvl="0" marL="457200" rtl="0" algn="l">
              <a:spcBef>
                <a:spcPts val="0"/>
              </a:spcBef>
              <a:spcAft>
                <a:spcPts val="0"/>
              </a:spcAft>
              <a:buNone/>
            </a:pPr>
            <a:r>
              <a:t/>
            </a:r>
            <a:endParaRPr sz="1800"/>
          </a:p>
          <a:p>
            <a:pPr indent="-342900" lvl="1" marL="457200" rtl="0" algn="l">
              <a:spcBef>
                <a:spcPts val="0"/>
              </a:spcBef>
              <a:spcAft>
                <a:spcPts val="0"/>
              </a:spcAft>
              <a:buSzPts val="1800"/>
              <a:buChar char="○"/>
            </a:pPr>
            <a:r>
              <a:rPr lang="en" sz="1800"/>
              <a:t>Single power supply input</a:t>
            </a:r>
            <a:endParaRPr sz="1800"/>
          </a:p>
          <a:p>
            <a:pPr indent="-342900" lvl="2" marL="914400" rtl="0" algn="l">
              <a:spcBef>
                <a:spcPts val="0"/>
              </a:spcBef>
              <a:spcAft>
                <a:spcPts val="0"/>
              </a:spcAft>
              <a:buSzPts val="1800"/>
              <a:buChar char="■"/>
            </a:pPr>
            <a:r>
              <a:rPr lang="en" sz="1800"/>
              <a:t>Makes use of internal voltage regulator for pins that don’t receive +3.3V</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7"/>
          <p:cNvSpPr txBox="1"/>
          <p:nvPr>
            <p:ph type="title"/>
          </p:nvPr>
        </p:nvSpPr>
        <p:spPr>
          <a:xfrm>
            <a:off x="311700" y="323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 Schematic (MCU Continued)</a:t>
            </a:r>
            <a:endParaRPr b="1"/>
          </a:p>
        </p:txBody>
      </p:sp>
      <p:pic>
        <p:nvPicPr>
          <p:cNvPr id="442" name="Google Shape;442;p47"/>
          <p:cNvPicPr preferRelativeResize="0"/>
          <p:nvPr/>
        </p:nvPicPr>
        <p:blipFill rotWithShape="1">
          <a:blip r:embed="rId3">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443" name="Google Shape;443;p47"/>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pic>
        <p:nvPicPr>
          <p:cNvPr id="444" name="Google Shape;444;p47"/>
          <p:cNvPicPr preferRelativeResize="0"/>
          <p:nvPr/>
        </p:nvPicPr>
        <p:blipFill>
          <a:blip r:embed="rId4">
            <a:alphaModFix/>
          </a:blip>
          <a:stretch>
            <a:fillRect/>
          </a:stretch>
        </p:blipFill>
        <p:spPr>
          <a:xfrm>
            <a:off x="6560523" y="3191550"/>
            <a:ext cx="2440877" cy="1828800"/>
          </a:xfrm>
          <a:prstGeom prst="rect">
            <a:avLst/>
          </a:prstGeom>
          <a:noFill/>
          <a:ln>
            <a:noFill/>
          </a:ln>
        </p:spPr>
      </p:pic>
      <p:pic>
        <p:nvPicPr>
          <p:cNvPr id="445" name="Google Shape;445;p47"/>
          <p:cNvPicPr preferRelativeResize="0"/>
          <p:nvPr/>
        </p:nvPicPr>
        <p:blipFill>
          <a:blip r:embed="rId5">
            <a:alphaModFix/>
          </a:blip>
          <a:stretch>
            <a:fillRect/>
          </a:stretch>
        </p:blipFill>
        <p:spPr>
          <a:xfrm>
            <a:off x="5055812" y="3370625"/>
            <a:ext cx="1504700" cy="834300"/>
          </a:xfrm>
          <a:prstGeom prst="rect">
            <a:avLst/>
          </a:prstGeom>
          <a:noFill/>
          <a:ln>
            <a:noFill/>
          </a:ln>
        </p:spPr>
      </p:pic>
      <p:pic>
        <p:nvPicPr>
          <p:cNvPr id="446" name="Google Shape;446;p47"/>
          <p:cNvPicPr preferRelativeResize="0"/>
          <p:nvPr/>
        </p:nvPicPr>
        <p:blipFill>
          <a:blip r:embed="rId6">
            <a:alphaModFix/>
          </a:blip>
          <a:stretch>
            <a:fillRect/>
          </a:stretch>
        </p:blipFill>
        <p:spPr>
          <a:xfrm>
            <a:off x="6232438" y="1354624"/>
            <a:ext cx="2768962" cy="1677100"/>
          </a:xfrm>
          <a:prstGeom prst="rect">
            <a:avLst/>
          </a:prstGeom>
          <a:noFill/>
          <a:ln>
            <a:noFill/>
          </a:ln>
        </p:spPr>
      </p:pic>
      <p:sp>
        <p:nvSpPr>
          <p:cNvPr id="447" name="Google Shape;447;p47"/>
          <p:cNvSpPr txBox="1"/>
          <p:nvPr>
            <p:ph type="title"/>
          </p:nvPr>
        </p:nvSpPr>
        <p:spPr>
          <a:xfrm>
            <a:off x="0" y="810075"/>
            <a:ext cx="5187000" cy="4263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PCB includes one male and two female pin headers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LED Header (2x8 Male)</a:t>
            </a:r>
            <a:endParaRPr sz="1800"/>
          </a:p>
          <a:p>
            <a:pPr indent="-342900" lvl="1" marL="914400" rtl="0" algn="l">
              <a:spcBef>
                <a:spcPts val="0"/>
              </a:spcBef>
              <a:spcAft>
                <a:spcPts val="0"/>
              </a:spcAft>
              <a:buSzPts val="1800"/>
              <a:buChar char="○"/>
            </a:pPr>
            <a:r>
              <a:rPr lang="en" sz="1800"/>
              <a:t>Uses 12 GPIO pins on the MCU to communicate with the LED Matrix</a:t>
            </a:r>
            <a:endParaRPr sz="1800"/>
          </a:p>
          <a:p>
            <a:pPr indent="0" lvl="0" marL="9144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MCU Debug Header (1x8 Female)</a:t>
            </a:r>
            <a:endParaRPr sz="1800"/>
          </a:p>
          <a:p>
            <a:pPr indent="-342900" lvl="1" marL="914400" rtl="0" algn="l">
              <a:spcBef>
                <a:spcPts val="0"/>
              </a:spcBef>
              <a:spcAft>
                <a:spcPts val="0"/>
              </a:spcAft>
              <a:buSzPts val="1800"/>
              <a:buChar char="○"/>
            </a:pPr>
            <a:r>
              <a:rPr lang="en" sz="1800"/>
              <a:t>Uses SWD pins on the MCU to connect with the MPLAB Snap Debugger</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Erase Header (1x2 Female)</a:t>
            </a:r>
            <a:endParaRPr sz="1800"/>
          </a:p>
          <a:p>
            <a:pPr indent="-342900" lvl="1" marL="914400" rtl="0" algn="l">
              <a:spcBef>
                <a:spcPts val="0"/>
              </a:spcBef>
              <a:spcAft>
                <a:spcPts val="0"/>
              </a:spcAft>
              <a:buSzPts val="1800"/>
              <a:buChar char="○"/>
            </a:pPr>
            <a:r>
              <a:rPr lang="en" sz="1800"/>
              <a:t>Needed for any situation where we need to erase the firmware on our device</a:t>
            </a:r>
            <a:endParaRPr sz="1800"/>
          </a:p>
          <a:p>
            <a:pPr indent="0" lvl="0" marL="0" rtl="0" algn="l">
              <a:spcBef>
                <a:spcPts val="0"/>
              </a:spcBef>
              <a:spcAft>
                <a:spcPts val="0"/>
              </a:spcAft>
              <a:buNone/>
            </a:pPr>
            <a:r>
              <a:t/>
            </a:r>
            <a:endParaRPr sz="14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8"/>
          <p:cNvSpPr txBox="1"/>
          <p:nvPr>
            <p:ph type="title"/>
          </p:nvPr>
        </p:nvSpPr>
        <p:spPr>
          <a:xfrm>
            <a:off x="311700" y="323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 Schematic (PHY)</a:t>
            </a:r>
            <a:endParaRPr b="1"/>
          </a:p>
        </p:txBody>
      </p:sp>
      <p:pic>
        <p:nvPicPr>
          <p:cNvPr id="453" name="Google Shape;453;p48"/>
          <p:cNvPicPr preferRelativeResize="0"/>
          <p:nvPr/>
        </p:nvPicPr>
        <p:blipFill rotWithShape="1">
          <a:blip r:embed="rId3">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454" name="Google Shape;454;p48"/>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pic>
        <p:nvPicPr>
          <p:cNvPr id="455" name="Google Shape;455;p48"/>
          <p:cNvPicPr preferRelativeResize="0"/>
          <p:nvPr/>
        </p:nvPicPr>
        <p:blipFill>
          <a:blip r:embed="rId4">
            <a:alphaModFix/>
          </a:blip>
          <a:stretch>
            <a:fillRect/>
          </a:stretch>
        </p:blipFill>
        <p:spPr>
          <a:xfrm>
            <a:off x="4893150" y="3629787"/>
            <a:ext cx="4005124" cy="1037563"/>
          </a:xfrm>
          <a:prstGeom prst="rect">
            <a:avLst/>
          </a:prstGeom>
          <a:noFill/>
          <a:ln>
            <a:noFill/>
          </a:ln>
        </p:spPr>
      </p:pic>
      <p:pic>
        <p:nvPicPr>
          <p:cNvPr id="456" name="Google Shape;456;p48"/>
          <p:cNvPicPr preferRelativeResize="0"/>
          <p:nvPr/>
        </p:nvPicPr>
        <p:blipFill>
          <a:blip r:embed="rId5">
            <a:alphaModFix/>
          </a:blip>
          <a:stretch>
            <a:fillRect/>
          </a:stretch>
        </p:blipFill>
        <p:spPr>
          <a:xfrm>
            <a:off x="4893150" y="1300150"/>
            <a:ext cx="4005121" cy="2168575"/>
          </a:xfrm>
          <a:prstGeom prst="rect">
            <a:avLst/>
          </a:prstGeom>
          <a:noFill/>
          <a:ln>
            <a:noFill/>
          </a:ln>
        </p:spPr>
      </p:pic>
      <p:sp>
        <p:nvSpPr>
          <p:cNvPr id="457" name="Google Shape;457;p48"/>
          <p:cNvSpPr txBox="1"/>
          <p:nvPr>
            <p:ph type="title"/>
          </p:nvPr>
        </p:nvSpPr>
        <p:spPr>
          <a:xfrm>
            <a:off x="174750" y="879600"/>
            <a:ext cx="4718400" cy="426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Includes connections for:</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Ethernet Port</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Reduced Media Independent Interface (RMII) for communication with MCU Media Access Control (MAC) block</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Single power supply input</a:t>
            </a:r>
            <a:endParaRPr sz="1800"/>
          </a:p>
          <a:p>
            <a:pPr indent="-342900" lvl="1" marL="914400" rtl="0" algn="l">
              <a:spcBef>
                <a:spcPts val="0"/>
              </a:spcBef>
              <a:spcAft>
                <a:spcPts val="0"/>
              </a:spcAft>
              <a:buSzPts val="1800"/>
              <a:buChar char="○"/>
            </a:pPr>
            <a:r>
              <a:rPr lang="en" sz="1800"/>
              <a:t>Makes use of internal voltage regulator  for pins that don’t receive +3.3V</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External 50 MHz Oscillator</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9"/>
          <p:cNvSpPr txBox="1"/>
          <p:nvPr>
            <p:ph type="title"/>
          </p:nvPr>
        </p:nvSpPr>
        <p:spPr>
          <a:xfrm>
            <a:off x="311700" y="323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 Schematic (PHY Continued)</a:t>
            </a:r>
            <a:endParaRPr b="1"/>
          </a:p>
        </p:txBody>
      </p:sp>
      <p:pic>
        <p:nvPicPr>
          <p:cNvPr id="463" name="Google Shape;463;p49"/>
          <p:cNvPicPr preferRelativeResize="0"/>
          <p:nvPr/>
        </p:nvPicPr>
        <p:blipFill rotWithShape="1">
          <a:blip r:embed="rId3">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464" name="Google Shape;464;p49"/>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pic>
        <p:nvPicPr>
          <p:cNvPr id="465" name="Google Shape;465;p49"/>
          <p:cNvPicPr preferRelativeResize="0"/>
          <p:nvPr/>
        </p:nvPicPr>
        <p:blipFill>
          <a:blip r:embed="rId4">
            <a:alphaModFix/>
          </a:blip>
          <a:stretch>
            <a:fillRect/>
          </a:stretch>
        </p:blipFill>
        <p:spPr>
          <a:xfrm>
            <a:off x="4805525" y="1300150"/>
            <a:ext cx="4094496" cy="2371300"/>
          </a:xfrm>
          <a:prstGeom prst="rect">
            <a:avLst/>
          </a:prstGeom>
          <a:noFill/>
          <a:ln>
            <a:noFill/>
          </a:ln>
        </p:spPr>
      </p:pic>
      <p:pic>
        <p:nvPicPr>
          <p:cNvPr id="466" name="Google Shape;466;p49"/>
          <p:cNvPicPr preferRelativeResize="0"/>
          <p:nvPr/>
        </p:nvPicPr>
        <p:blipFill>
          <a:blip r:embed="rId5">
            <a:alphaModFix/>
          </a:blip>
          <a:stretch>
            <a:fillRect/>
          </a:stretch>
        </p:blipFill>
        <p:spPr>
          <a:xfrm>
            <a:off x="4805525" y="3786921"/>
            <a:ext cx="4094500" cy="1187055"/>
          </a:xfrm>
          <a:prstGeom prst="rect">
            <a:avLst/>
          </a:prstGeom>
          <a:noFill/>
          <a:ln>
            <a:noFill/>
          </a:ln>
        </p:spPr>
      </p:pic>
      <p:sp>
        <p:nvSpPr>
          <p:cNvPr id="467" name="Google Shape;467;p49"/>
          <p:cNvSpPr txBox="1"/>
          <p:nvPr>
            <p:ph type="title"/>
          </p:nvPr>
        </p:nvSpPr>
        <p:spPr>
          <a:xfrm>
            <a:off x="0" y="1541100"/>
            <a:ext cx="4718400" cy="3149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Ethernet Port</a:t>
            </a:r>
            <a:endParaRPr sz="1800"/>
          </a:p>
          <a:p>
            <a:pPr indent="0" lvl="0" marL="0" rtl="0" algn="l">
              <a:spcBef>
                <a:spcPts val="0"/>
              </a:spcBef>
              <a:spcAft>
                <a:spcPts val="0"/>
              </a:spcAft>
              <a:buNone/>
            </a:pPr>
            <a:r>
              <a:t/>
            </a:r>
            <a:endParaRPr sz="1800"/>
          </a:p>
          <a:p>
            <a:pPr indent="-342900" lvl="1" marL="914400" rtl="0" algn="l">
              <a:spcBef>
                <a:spcPts val="0"/>
              </a:spcBef>
              <a:spcAft>
                <a:spcPts val="0"/>
              </a:spcAft>
              <a:buSzPts val="1800"/>
              <a:buChar char="○"/>
            </a:pPr>
            <a:r>
              <a:rPr lang="en" sz="1800"/>
              <a:t>Connected to PHY through PMD </a:t>
            </a:r>
            <a:r>
              <a:rPr lang="en" sz="1800"/>
              <a:t>interface</a:t>
            </a:r>
            <a:r>
              <a:rPr lang="en" sz="1800"/>
              <a:t> and status LEDs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50 MHz Oscillator</a:t>
            </a:r>
            <a:endParaRPr sz="1800"/>
          </a:p>
          <a:p>
            <a:pPr indent="0" lvl="0" marL="0" rtl="0" algn="l">
              <a:spcBef>
                <a:spcPts val="0"/>
              </a:spcBef>
              <a:spcAft>
                <a:spcPts val="0"/>
              </a:spcAft>
              <a:buNone/>
            </a:pPr>
            <a:r>
              <a:t/>
            </a:r>
            <a:endParaRPr sz="1800"/>
          </a:p>
          <a:p>
            <a:pPr indent="-342900" lvl="1" marL="914400" rtl="0" algn="l">
              <a:spcBef>
                <a:spcPts val="0"/>
              </a:spcBef>
              <a:spcAft>
                <a:spcPts val="0"/>
              </a:spcAft>
              <a:buSzPts val="1800"/>
              <a:buChar char="○"/>
            </a:pPr>
            <a:r>
              <a:rPr lang="en" sz="1800"/>
              <a:t>Receives +3.3V and generates a 50 MHz signal which is fed into the Ethernet PHY</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0"/>
          <p:cNvSpPr txBox="1"/>
          <p:nvPr>
            <p:ph type="title"/>
          </p:nvPr>
        </p:nvSpPr>
        <p:spPr>
          <a:xfrm>
            <a:off x="311700" y="18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Breadboard</a:t>
            </a:r>
            <a:endParaRPr b="1"/>
          </a:p>
          <a:p>
            <a:pPr indent="0" lvl="0" marL="0" rtl="0" algn="l">
              <a:spcBef>
                <a:spcPts val="0"/>
              </a:spcBef>
              <a:spcAft>
                <a:spcPts val="0"/>
              </a:spcAft>
              <a:buNone/>
            </a:pPr>
            <a:r>
              <a:t/>
            </a:r>
            <a:endParaRPr/>
          </a:p>
        </p:txBody>
      </p:sp>
      <p:pic>
        <p:nvPicPr>
          <p:cNvPr id="473" name="Google Shape;473;p50"/>
          <p:cNvPicPr preferRelativeResize="0"/>
          <p:nvPr/>
        </p:nvPicPr>
        <p:blipFill rotWithShape="1">
          <a:blip r:embed="rId3">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474" name="Google Shape;474;p50"/>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pic>
        <p:nvPicPr>
          <p:cNvPr id="475" name="Google Shape;475;p50"/>
          <p:cNvPicPr preferRelativeResize="0"/>
          <p:nvPr/>
        </p:nvPicPr>
        <p:blipFill rotWithShape="1">
          <a:blip r:embed="rId4">
            <a:alphaModFix/>
          </a:blip>
          <a:srcRect b="0" l="5185" r="696" t="6323"/>
          <a:stretch/>
        </p:blipFill>
        <p:spPr>
          <a:xfrm rot="-5400000">
            <a:off x="2433850" y="-73263"/>
            <a:ext cx="4276301" cy="567492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1"/>
          <p:cNvSpPr txBox="1"/>
          <p:nvPr>
            <p:ph type="title"/>
          </p:nvPr>
        </p:nvSpPr>
        <p:spPr>
          <a:xfrm>
            <a:off x="311700" y="18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 Layout (Top Layer)</a:t>
            </a:r>
            <a:endParaRPr b="1"/>
          </a:p>
          <a:p>
            <a:pPr indent="0" lvl="0" marL="0" rtl="0" algn="l">
              <a:spcBef>
                <a:spcPts val="0"/>
              </a:spcBef>
              <a:spcAft>
                <a:spcPts val="0"/>
              </a:spcAft>
              <a:buNone/>
            </a:pPr>
            <a:r>
              <a:t/>
            </a:r>
            <a:endParaRPr/>
          </a:p>
        </p:txBody>
      </p:sp>
      <p:pic>
        <p:nvPicPr>
          <p:cNvPr id="481" name="Google Shape;481;p51"/>
          <p:cNvPicPr preferRelativeResize="0"/>
          <p:nvPr/>
        </p:nvPicPr>
        <p:blipFill rotWithShape="1">
          <a:blip r:embed="rId3">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482" name="Google Shape;482;p51"/>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pic>
        <p:nvPicPr>
          <p:cNvPr id="483" name="Google Shape;483;p51"/>
          <p:cNvPicPr preferRelativeResize="0"/>
          <p:nvPr/>
        </p:nvPicPr>
        <p:blipFill>
          <a:blip r:embed="rId4">
            <a:alphaModFix/>
          </a:blip>
          <a:stretch>
            <a:fillRect/>
          </a:stretch>
        </p:blipFill>
        <p:spPr>
          <a:xfrm>
            <a:off x="311700" y="1245500"/>
            <a:ext cx="8300073" cy="3538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b="8405" l="7261" r="0" t="28009"/>
          <a:stretch/>
        </p:blipFill>
        <p:spPr>
          <a:xfrm>
            <a:off x="8219725" y="105650"/>
            <a:ext cx="779550" cy="801700"/>
          </a:xfrm>
          <a:prstGeom prst="rect">
            <a:avLst/>
          </a:prstGeom>
          <a:noFill/>
          <a:ln cap="flat" cmpd="sng" w="28575">
            <a:solidFill>
              <a:schemeClr val="dk1"/>
            </a:solidFill>
            <a:prstDash val="solid"/>
            <a:round/>
            <a:headEnd len="sm" w="sm" type="none"/>
            <a:tailEnd len="sm" w="sm" type="none"/>
          </a:ln>
        </p:spPr>
      </p:pic>
      <p:sp>
        <p:nvSpPr>
          <p:cNvPr id="116" name="Google Shape;116;p16"/>
          <p:cNvSpPr txBox="1"/>
          <p:nvPr/>
        </p:nvSpPr>
        <p:spPr>
          <a:xfrm>
            <a:off x="8011300" y="907350"/>
            <a:ext cx="119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Kyle Carpenter</a:t>
            </a:r>
            <a:endParaRPr sz="1200">
              <a:latin typeface="Roboto"/>
              <a:ea typeface="Roboto"/>
              <a:cs typeface="Roboto"/>
              <a:sym typeface="Roboto"/>
            </a:endParaRPr>
          </a:p>
        </p:txBody>
      </p:sp>
      <p:sp>
        <p:nvSpPr>
          <p:cNvPr id="117" name="Google Shape;117;p16"/>
          <p:cNvSpPr txBox="1"/>
          <p:nvPr/>
        </p:nvSpPr>
        <p:spPr>
          <a:xfrm>
            <a:off x="311700" y="1276650"/>
            <a:ext cx="84063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Use Computer Vision to detect cars passing through region</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Use LED displays to communicate total open parking spaces in region of garage</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Develop the system for low power consumption (Not high priority since not battery driven)</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Utilize ethernet for communication between camera, server, and sign display</a:t>
            </a:r>
            <a:endParaRPr sz="1800">
              <a:solidFill>
                <a:schemeClr val="dk1"/>
              </a:solidFill>
              <a:latin typeface="Roboto"/>
              <a:ea typeface="Roboto"/>
              <a:cs typeface="Roboto"/>
              <a:sym typeface="Roboto"/>
            </a:endParaRPr>
          </a:p>
        </p:txBody>
      </p:sp>
      <p:sp>
        <p:nvSpPr>
          <p:cNvPr id="118" name="Google Shape;118;p16"/>
          <p:cNvSpPr txBox="1"/>
          <p:nvPr>
            <p:ph type="title"/>
          </p:nvPr>
        </p:nvSpPr>
        <p:spPr>
          <a:xfrm>
            <a:off x="311700" y="18250"/>
            <a:ext cx="43662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Goals and Objectives</a:t>
            </a:r>
            <a:endParaRPr b="1"/>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2"/>
          <p:cNvSpPr txBox="1"/>
          <p:nvPr>
            <p:ph type="title"/>
          </p:nvPr>
        </p:nvSpPr>
        <p:spPr>
          <a:xfrm>
            <a:off x="311700" y="18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 Layout (Bottom Layer)</a:t>
            </a:r>
            <a:endParaRPr b="1"/>
          </a:p>
          <a:p>
            <a:pPr indent="0" lvl="0" marL="0" rtl="0" algn="l">
              <a:spcBef>
                <a:spcPts val="0"/>
              </a:spcBef>
              <a:spcAft>
                <a:spcPts val="0"/>
              </a:spcAft>
              <a:buNone/>
            </a:pPr>
            <a:r>
              <a:t/>
            </a:r>
            <a:endParaRPr/>
          </a:p>
        </p:txBody>
      </p:sp>
      <p:pic>
        <p:nvPicPr>
          <p:cNvPr id="489" name="Google Shape;489;p52"/>
          <p:cNvPicPr preferRelativeResize="0"/>
          <p:nvPr/>
        </p:nvPicPr>
        <p:blipFill rotWithShape="1">
          <a:blip r:embed="rId3">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490" name="Google Shape;490;p52"/>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pic>
        <p:nvPicPr>
          <p:cNvPr id="491" name="Google Shape;491;p52"/>
          <p:cNvPicPr preferRelativeResize="0"/>
          <p:nvPr/>
        </p:nvPicPr>
        <p:blipFill>
          <a:blip r:embed="rId4">
            <a:alphaModFix/>
          </a:blip>
          <a:stretch>
            <a:fillRect/>
          </a:stretch>
        </p:blipFill>
        <p:spPr>
          <a:xfrm>
            <a:off x="311700" y="1234600"/>
            <a:ext cx="8347819" cy="35385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3"/>
          <p:cNvSpPr txBox="1"/>
          <p:nvPr>
            <p:ph type="title"/>
          </p:nvPr>
        </p:nvSpPr>
        <p:spPr>
          <a:xfrm>
            <a:off x="311700" y="18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a:t>
            </a:r>
            <a:endParaRPr b="1"/>
          </a:p>
          <a:p>
            <a:pPr indent="0" lvl="0" marL="0" rtl="0" algn="l">
              <a:spcBef>
                <a:spcPts val="0"/>
              </a:spcBef>
              <a:spcAft>
                <a:spcPts val="0"/>
              </a:spcAft>
              <a:buNone/>
            </a:pPr>
            <a:r>
              <a:t/>
            </a:r>
            <a:endParaRPr/>
          </a:p>
        </p:txBody>
      </p:sp>
      <p:pic>
        <p:nvPicPr>
          <p:cNvPr id="497" name="Google Shape;497;p53"/>
          <p:cNvPicPr preferRelativeResize="0"/>
          <p:nvPr/>
        </p:nvPicPr>
        <p:blipFill rotWithShape="1">
          <a:blip r:embed="rId3">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498" name="Google Shape;498;p53"/>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pic>
        <p:nvPicPr>
          <p:cNvPr id="499" name="Google Shape;499;p53"/>
          <p:cNvPicPr preferRelativeResize="0"/>
          <p:nvPr/>
        </p:nvPicPr>
        <p:blipFill>
          <a:blip r:embed="rId4">
            <a:alphaModFix/>
          </a:blip>
          <a:stretch>
            <a:fillRect/>
          </a:stretch>
        </p:blipFill>
        <p:spPr>
          <a:xfrm rot="-5400000">
            <a:off x="3558620" y="-1307275"/>
            <a:ext cx="2026760" cy="5143501"/>
          </a:xfrm>
          <a:prstGeom prst="rect">
            <a:avLst/>
          </a:prstGeom>
          <a:noFill/>
          <a:ln>
            <a:noFill/>
          </a:ln>
        </p:spPr>
      </p:pic>
      <p:pic>
        <p:nvPicPr>
          <p:cNvPr id="500" name="Google Shape;500;p53"/>
          <p:cNvPicPr preferRelativeResize="0"/>
          <p:nvPr/>
        </p:nvPicPr>
        <p:blipFill>
          <a:blip r:embed="rId5">
            <a:alphaModFix/>
          </a:blip>
          <a:stretch>
            <a:fillRect/>
          </a:stretch>
        </p:blipFill>
        <p:spPr>
          <a:xfrm>
            <a:off x="2000250" y="2354062"/>
            <a:ext cx="5143501" cy="23482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54"/>
          <p:cNvSpPr txBox="1"/>
          <p:nvPr>
            <p:ph type="title"/>
          </p:nvPr>
        </p:nvSpPr>
        <p:spPr>
          <a:xfrm>
            <a:off x="311700" y="18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PCB with connected hardware</a:t>
            </a:r>
            <a:endParaRPr b="1"/>
          </a:p>
          <a:p>
            <a:pPr indent="0" lvl="0" marL="0" rtl="0" algn="l">
              <a:spcBef>
                <a:spcPts val="0"/>
              </a:spcBef>
              <a:spcAft>
                <a:spcPts val="0"/>
              </a:spcAft>
              <a:buNone/>
            </a:pPr>
            <a:r>
              <a:t/>
            </a:r>
            <a:endParaRPr/>
          </a:p>
        </p:txBody>
      </p:sp>
      <p:pic>
        <p:nvPicPr>
          <p:cNvPr id="506" name="Google Shape;506;p54"/>
          <p:cNvPicPr preferRelativeResize="0"/>
          <p:nvPr/>
        </p:nvPicPr>
        <p:blipFill rotWithShape="1">
          <a:blip r:embed="rId3">
            <a:alphaModFix/>
          </a:blip>
          <a:srcRect b="29213" l="15802" r="19114" t="0"/>
          <a:stretch/>
        </p:blipFill>
        <p:spPr>
          <a:xfrm>
            <a:off x="8136486" y="150177"/>
            <a:ext cx="821139" cy="780675"/>
          </a:xfrm>
          <a:prstGeom prst="rect">
            <a:avLst/>
          </a:prstGeom>
          <a:noFill/>
          <a:ln cap="flat" cmpd="sng" w="28575">
            <a:solidFill>
              <a:schemeClr val="dk1"/>
            </a:solidFill>
            <a:prstDash val="solid"/>
            <a:round/>
            <a:headEnd len="sm" w="sm" type="none"/>
            <a:tailEnd len="sm" w="sm" type="none"/>
          </a:ln>
        </p:spPr>
      </p:pic>
      <p:sp>
        <p:nvSpPr>
          <p:cNvPr id="507" name="Google Shape;507;p54"/>
          <p:cNvSpPr txBox="1"/>
          <p:nvPr/>
        </p:nvSpPr>
        <p:spPr>
          <a:xfrm>
            <a:off x="7699250" y="930850"/>
            <a:ext cx="169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Jordan Johnson</a:t>
            </a:r>
            <a:endParaRPr sz="1200">
              <a:latin typeface="Roboto"/>
              <a:ea typeface="Roboto"/>
              <a:cs typeface="Roboto"/>
              <a:sym typeface="Roboto"/>
            </a:endParaRPr>
          </a:p>
        </p:txBody>
      </p:sp>
      <p:pic>
        <p:nvPicPr>
          <p:cNvPr id="508" name="Google Shape;508;p54"/>
          <p:cNvPicPr preferRelativeResize="0"/>
          <p:nvPr/>
        </p:nvPicPr>
        <p:blipFill>
          <a:blip r:embed="rId4">
            <a:alphaModFix/>
          </a:blip>
          <a:stretch>
            <a:fillRect/>
          </a:stretch>
        </p:blipFill>
        <p:spPr>
          <a:xfrm>
            <a:off x="1903925" y="869075"/>
            <a:ext cx="5336151" cy="400210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5"/>
          <p:cNvSpPr txBox="1"/>
          <p:nvPr>
            <p:ph type="title"/>
          </p:nvPr>
        </p:nvSpPr>
        <p:spPr>
          <a:xfrm>
            <a:off x="311700" y="18250"/>
            <a:ext cx="6906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LED Display</a:t>
            </a:r>
            <a:r>
              <a:rPr b="1" lang="en"/>
              <a:t> - Hardware Block Diagram</a:t>
            </a:r>
            <a:endParaRPr b="1"/>
          </a:p>
        </p:txBody>
      </p:sp>
      <p:pic>
        <p:nvPicPr>
          <p:cNvPr id="514" name="Google Shape;514;p55"/>
          <p:cNvPicPr preferRelativeResize="0"/>
          <p:nvPr/>
        </p:nvPicPr>
        <p:blipFill>
          <a:blip r:embed="rId3">
            <a:alphaModFix/>
          </a:blip>
          <a:stretch>
            <a:fillRect/>
          </a:stretch>
        </p:blipFill>
        <p:spPr>
          <a:xfrm>
            <a:off x="152400" y="778450"/>
            <a:ext cx="8066140" cy="4212650"/>
          </a:xfrm>
          <a:prstGeom prst="rect">
            <a:avLst/>
          </a:prstGeom>
          <a:noFill/>
          <a:ln>
            <a:noFill/>
          </a:ln>
        </p:spPr>
      </p:pic>
      <p:pic>
        <p:nvPicPr>
          <p:cNvPr id="515" name="Google Shape;515;p55"/>
          <p:cNvPicPr preferRelativeResize="0"/>
          <p:nvPr/>
        </p:nvPicPr>
        <p:blipFill rotWithShape="1">
          <a:blip r:embed="rId4">
            <a:alphaModFix/>
          </a:blip>
          <a:srcRect b="8405" l="7261" r="0" t="28009"/>
          <a:stretch/>
        </p:blipFill>
        <p:spPr>
          <a:xfrm>
            <a:off x="8219725" y="105650"/>
            <a:ext cx="779550" cy="801700"/>
          </a:xfrm>
          <a:prstGeom prst="rect">
            <a:avLst/>
          </a:prstGeom>
          <a:noFill/>
          <a:ln cap="flat" cmpd="sng" w="28575">
            <a:solidFill>
              <a:schemeClr val="dk1"/>
            </a:solidFill>
            <a:prstDash val="solid"/>
            <a:round/>
            <a:headEnd len="sm" w="sm" type="none"/>
            <a:tailEnd len="sm" w="sm" type="none"/>
          </a:ln>
        </p:spPr>
      </p:pic>
      <p:sp>
        <p:nvSpPr>
          <p:cNvPr id="516" name="Google Shape;516;p55"/>
          <p:cNvSpPr txBox="1"/>
          <p:nvPr/>
        </p:nvSpPr>
        <p:spPr>
          <a:xfrm>
            <a:off x="8011300" y="907350"/>
            <a:ext cx="119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Kyle Carpenter</a:t>
            </a:r>
            <a:endParaRPr sz="1200">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56"/>
          <p:cNvPicPr preferRelativeResize="0"/>
          <p:nvPr/>
        </p:nvPicPr>
        <p:blipFill>
          <a:blip r:embed="rId3">
            <a:alphaModFix/>
          </a:blip>
          <a:stretch>
            <a:fillRect/>
          </a:stretch>
        </p:blipFill>
        <p:spPr>
          <a:xfrm>
            <a:off x="3934650" y="2881936"/>
            <a:ext cx="2919625" cy="1946425"/>
          </a:xfrm>
          <a:prstGeom prst="rect">
            <a:avLst/>
          </a:prstGeom>
          <a:noFill/>
          <a:ln>
            <a:noFill/>
          </a:ln>
        </p:spPr>
      </p:pic>
      <p:pic>
        <p:nvPicPr>
          <p:cNvPr id="522" name="Google Shape;522;p56"/>
          <p:cNvPicPr preferRelativeResize="0"/>
          <p:nvPr/>
        </p:nvPicPr>
        <p:blipFill>
          <a:blip r:embed="rId4">
            <a:alphaModFix/>
          </a:blip>
          <a:stretch>
            <a:fillRect/>
          </a:stretch>
        </p:blipFill>
        <p:spPr>
          <a:xfrm>
            <a:off x="7156975" y="2911325"/>
            <a:ext cx="1887649" cy="1887650"/>
          </a:xfrm>
          <a:prstGeom prst="rect">
            <a:avLst/>
          </a:prstGeom>
          <a:noFill/>
          <a:ln>
            <a:noFill/>
          </a:ln>
        </p:spPr>
      </p:pic>
      <p:pic>
        <p:nvPicPr>
          <p:cNvPr id="523" name="Google Shape;523;p56"/>
          <p:cNvPicPr preferRelativeResize="0"/>
          <p:nvPr/>
        </p:nvPicPr>
        <p:blipFill rotWithShape="1">
          <a:blip r:embed="rId5">
            <a:alphaModFix/>
          </a:blip>
          <a:srcRect b="24567" l="0" r="0" t="25871"/>
          <a:stretch/>
        </p:blipFill>
        <p:spPr>
          <a:xfrm>
            <a:off x="3853800" y="1231939"/>
            <a:ext cx="2594200" cy="1285700"/>
          </a:xfrm>
          <a:prstGeom prst="rect">
            <a:avLst/>
          </a:prstGeom>
          <a:noFill/>
          <a:ln>
            <a:noFill/>
          </a:ln>
        </p:spPr>
      </p:pic>
      <p:grpSp>
        <p:nvGrpSpPr>
          <p:cNvPr id="524" name="Google Shape;524;p56"/>
          <p:cNvGrpSpPr/>
          <p:nvPr/>
        </p:nvGrpSpPr>
        <p:grpSpPr>
          <a:xfrm>
            <a:off x="6450425" y="1161088"/>
            <a:ext cx="2594201" cy="1427426"/>
            <a:chOff x="6450425" y="551488"/>
            <a:chExt cx="2594201" cy="1427426"/>
          </a:xfrm>
        </p:grpSpPr>
        <p:pic>
          <p:nvPicPr>
            <p:cNvPr id="525" name="Google Shape;525;p56"/>
            <p:cNvPicPr preferRelativeResize="0"/>
            <p:nvPr/>
          </p:nvPicPr>
          <p:blipFill rotWithShape="1">
            <a:blip r:embed="rId6">
              <a:alphaModFix/>
            </a:blip>
            <a:srcRect b="21910" l="0" r="0" t="23065"/>
            <a:stretch/>
          </p:blipFill>
          <p:spPr>
            <a:xfrm>
              <a:off x="6450425" y="551488"/>
              <a:ext cx="2594201" cy="1427426"/>
            </a:xfrm>
            <a:prstGeom prst="rect">
              <a:avLst/>
            </a:prstGeom>
            <a:noFill/>
            <a:ln>
              <a:noFill/>
            </a:ln>
          </p:spPr>
        </p:pic>
        <p:sp>
          <p:nvSpPr>
            <p:cNvPr id="526" name="Google Shape;526;p56"/>
            <p:cNvSpPr/>
            <p:nvPr/>
          </p:nvSpPr>
          <p:spPr>
            <a:xfrm>
              <a:off x="6907700" y="1097527"/>
              <a:ext cx="198900" cy="356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56"/>
            <p:cNvSpPr/>
            <p:nvPr/>
          </p:nvSpPr>
          <p:spPr>
            <a:xfrm>
              <a:off x="7839475" y="1097525"/>
              <a:ext cx="198900" cy="186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8" name="Google Shape;528;p56"/>
          <p:cNvSpPr txBox="1"/>
          <p:nvPr/>
        </p:nvSpPr>
        <p:spPr>
          <a:xfrm>
            <a:off x="382050" y="1276650"/>
            <a:ext cx="35202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Roboto"/>
                <a:ea typeface="Roboto"/>
                <a:cs typeface="Roboto"/>
                <a:sym typeface="Roboto"/>
              </a:rPr>
              <a:t>LED Matrix</a:t>
            </a:r>
            <a:endParaRPr b="1" sz="1800">
              <a:solidFill>
                <a:schemeClr val="dk1"/>
              </a:solidFill>
              <a:latin typeface="Roboto"/>
              <a:ea typeface="Roboto"/>
              <a:cs typeface="Roboto"/>
              <a:sym typeface="Roboto"/>
            </a:endParaRPr>
          </a:p>
          <a:p>
            <a:pPr indent="0" lvl="0" marL="0" rtl="0" algn="l">
              <a:spcBef>
                <a:spcPts val="0"/>
              </a:spcBef>
              <a:spcAft>
                <a:spcPts val="0"/>
              </a:spcAft>
              <a:buNone/>
            </a:pPr>
            <a:r>
              <a:t/>
            </a:r>
            <a:endParaRPr b="1"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32 x 64 (2048 LEDs)</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1/16 scan rate</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LEDs driven via few pins from shift registers and multiplexed pins</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Daisy-chainable</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b="1" sz="1800">
              <a:solidFill>
                <a:schemeClr val="dk1"/>
              </a:solidFill>
              <a:latin typeface="Roboto"/>
              <a:ea typeface="Roboto"/>
              <a:cs typeface="Roboto"/>
              <a:sym typeface="Roboto"/>
            </a:endParaRPr>
          </a:p>
        </p:txBody>
      </p:sp>
      <p:pic>
        <p:nvPicPr>
          <p:cNvPr id="529" name="Google Shape;529;p56"/>
          <p:cNvPicPr preferRelativeResize="0"/>
          <p:nvPr/>
        </p:nvPicPr>
        <p:blipFill rotWithShape="1">
          <a:blip r:embed="rId7">
            <a:alphaModFix/>
          </a:blip>
          <a:srcRect b="8405" l="7261" r="0" t="28009"/>
          <a:stretch/>
        </p:blipFill>
        <p:spPr>
          <a:xfrm>
            <a:off x="8219725" y="105650"/>
            <a:ext cx="779550" cy="801700"/>
          </a:xfrm>
          <a:prstGeom prst="rect">
            <a:avLst/>
          </a:prstGeom>
          <a:noFill/>
          <a:ln cap="flat" cmpd="sng" w="28575">
            <a:solidFill>
              <a:schemeClr val="dk1"/>
            </a:solidFill>
            <a:prstDash val="solid"/>
            <a:round/>
            <a:headEnd len="sm" w="sm" type="none"/>
            <a:tailEnd len="sm" w="sm" type="none"/>
          </a:ln>
        </p:spPr>
      </p:pic>
      <p:sp>
        <p:nvSpPr>
          <p:cNvPr id="530" name="Google Shape;530;p56"/>
          <p:cNvSpPr txBox="1"/>
          <p:nvPr/>
        </p:nvSpPr>
        <p:spPr>
          <a:xfrm>
            <a:off x="8011300" y="907350"/>
            <a:ext cx="119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Kyle Carpenter</a:t>
            </a:r>
            <a:endParaRPr sz="1200">
              <a:latin typeface="Roboto"/>
              <a:ea typeface="Roboto"/>
              <a:cs typeface="Roboto"/>
              <a:sym typeface="Roboto"/>
            </a:endParaRPr>
          </a:p>
        </p:txBody>
      </p:sp>
      <p:sp>
        <p:nvSpPr>
          <p:cNvPr id="531" name="Google Shape;531;p56"/>
          <p:cNvSpPr txBox="1"/>
          <p:nvPr>
            <p:ph type="title"/>
          </p:nvPr>
        </p:nvSpPr>
        <p:spPr>
          <a:xfrm>
            <a:off x="311700" y="18250"/>
            <a:ext cx="6906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LED Display - Hardware</a:t>
            </a:r>
            <a:endParaRPr b="1"/>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57"/>
          <p:cNvPicPr preferRelativeResize="0"/>
          <p:nvPr/>
        </p:nvPicPr>
        <p:blipFill>
          <a:blip r:embed="rId3">
            <a:alphaModFix/>
          </a:blip>
          <a:stretch>
            <a:fillRect/>
          </a:stretch>
        </p:blipFill>
        <p:spPr>
          <a:xfrm>
            <a:off x="6117300" y="457725"/>
            <a:ext cx="1612100" cy="4536949"/>
          </a:xfrm>
          <a:prstGeom prst="rect">
            <a:avLst/>
          </a:prstGeom>
          <a:noFill/>
          <a:ln>
            <a:noFill/>
          </a:ln>
        </p:spPr>
      </p:pic>
      <p:pic>
        <p:nvPicPr>
          <p:cNvPr id="537" name="Google Shape;537;p57"/>
          <p:cNvPicPr preferRelativeResize="0"/>
          <p:nvPr/>
        </p:nvPicPr>
        <p:blipFill rotWithShape="1">
          <a:blip r:embed="rId4">
            <a:alphaModFix/>
          </a:blip>
          <a:srcRect b="8405" l="7261" r="0" t="28009"/>
          <a:stretch/>
        </p:blipFill>
        <p:spPr>
          <a:xfrm>
            <a:off x="8219725" y="105650"/>
            <a:ext cx="779550" cy="801700"/>
          </a:xfrm>
          <a:prstGeom prst="rect">
            <a:avLst/>
          </a:prstGeom>
          <a:noFill/>
          <a:ln cap="flat" cmpd="sng" w="28575">
            <a:solidFill>
              <a:schemeClr val="dk1"/>
            </a:solidFill>
            <a:prstDash val="solid"/>
            <a:round/>
            <a:headEnd len="sm" w="sm" type="none"/>
            <a:tailEnd len="sm" w="sm" type="none"/>
          </a:ln>
        </p:spPr>
      </p:pic>
      <p:sp>
        <p:nvSpPr>
          <p:cNvPr id="538" name="Google Shape;538;p57"/>
          <p:cNvSpPr txBox="1"/>
          <p:nvPr/>
        </p:nvSpPr>
        <p:spPr>
          <a:xfrm>
            <a:off x="8011300" y="907350"/>
            <a:ext cx="119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Kyle Carpenter</a:t>
            </a:r>
            <a:endParaRPr sz="1200">
              <a:latin typeface="Roboto"/>
              <a:ea typeface="Roboto"/>
              <a:cs typeface="Roboto"/>
              <a:sym typeface="Roboto"/>
            </a:endParaRPr>
          </a:p>
        </p:txBody>
      </p:sp>
      <p:sp>
        <p:nvSpPr>
          <p:cNvPr id="539" name="Google Shape;539;p57"/>
          <p:cNvSpPr txBox="1"/>
          <p:nvPr/>
        </p:nvSpPr>
        <p:spPr>
          <a:xfrm>
            <a:off x="413050" y="1028275"/>
            <a:ext cx="39261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Overall design is simple</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Complexity is in the drivers</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Custom driver needed for LED display</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Match pixels to chars</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Match pixels to pins</a:t>
            </a:r>
            <a:endParaRPr b="1" sz="1800">
              <a:solidFill>
                <a:schemeClr val="dk1"/>
              </a:solidFill>
              <a:latin typeface="Roboto"/>
              <a:ea typeface="Roboto"/>
              <a:cs typeface="Roboto"/>
              <a:sym typeface="Roboto"/>
            </a:endParaRPr>
          </a:p>
        </p:txBody>
      </p:sp>
      <p:sp>
        <p:nvSpPr>
          <p:cNvPr id="540" name="Google Shape;540;p57"/>
          <p:cNvSpPr txBox="1"/>
          <p:nvPr>
            <p:ph type="title"/>
          </p:nvPr>
        </p:nvSpPr>
        <p:spPr>
          <a:xfrm>
            <a:off x="311700" y="18250"/>
            <a:ext cx="73065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LED Display - MCU Software (Overview)</a:t>
            </a:r>
            <a:endParaRPr b="1"/>
          </a:p>
          <a:p>
            <a:pPr indent="0" lvl="0" marL="0" rtl="0" algn="l">
              <a:spcBef>
                <a:spcPts val="0"/>
              </a:spcBef>
              <a:spcAft>
                <a:spcPts val="0"/>
              </a:spcAft>
              <a:buNone/>
            </a:pPr>
            <a:r>
              <a:t/>
            </a:r>
            <a:endParaRPr b="1"/>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8"/>
          <p:cNvSpPr txBox="1"/>
          <p:nvPr/>
        </p:nvSpPr>
        <p:spPr>
          <a:xfrm>
            <a:off x="392875" y="1276650"/>
            <a:ext cx="37416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Defined pixel patterns for numbers and converted to hex</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Clock bits into the R, G, B lines for pattern</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Constantly push in pattern at high frequency</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546" name="Google Shape;546;p58"/>
          <p:cNvPicPr preferRelativeResize="0"/>
          <p:nvPr/>
        </p:nvPicPr>
        <p:blipFill rotWithShape="1">
          <a:blip r:embed="rId3">
            <a:alphaModFix/>
          </a:blip>
          <a:srcRect b="8405" l="7261" r="0" t="28009"/>
          <a:stretch/>
        </p:blipFill>
        <p:spPr>
          <a:xfrm>
            <a:off x="8219725" y="105650"/>
            <a:ext cx="779550" cy="801700"/>
          </a:xfrm>
          <a:prstGeom prst="rect">
            <a:avLst/>
          </a:prstGeom>
          <a:noFill/>
          <a:ln cap="flat" cmpd="sng" w="28575">
            <a:solidFill>
              <a:schemeClr val="dk1"/>
            </a:solidFill>
            <a:prstDash val="solid"/>
            <a:round/>
            <a:headEnd len="sm" w="sm" type="none"/>
            <a:tailEnd len="sm" w="sm" type="none"/>
          </a:ln>
        </p:spPr>
      </p:pic>
      <p:sp>
        <p:nvSpPr>
          <p:cNvPr id="547" name="Google Shape;547;p58"/>
          <p:cNvSpPr txBox="1"/>
          <p:nvPr/>
        </p:nvSpPr>
        <p:spPr>
          <a:xfrm>
            <a:off x="8011300" y="907350"/>
            <a:ext cx="119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Kyle Carpenter</a:t>
            </a:r>
            <a:endParaRPr sz="1200">
              <a:latin typeface="Roboto"/>
              <a:ea typeface="Roboto"/>
              <a:cs typeface="Roboto"/>
              <a:sym typeface="Roboto"/>
            </a:endParaRPr>
          </a:p>
        </p:txBody>
      </p:sp>
      <p:sp>
        <p:nvSpPr>
          <p:cNvPr id="548" name="Google Shape;548;p58"/>
          <p:cNvSpPr txBox="1"/>
          <p:nvPr>
            <p:ph type="title"/>
          </p:nvPr>
        </p:nvSpPr>
        <p:spPr>
          <a:xfrm>
            <a:off x="311700" y="18250"/>
            <a:ext cx="6906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LED Display - MCU Software (Driver)</a:t>
            </a:r>
            <a:endParaRPr b="1"/>
          </a:p>
        </p:txBody>
      </p:sp>
      <p:pic>
        <p:nvPicPr>
          <p:cNvPr id="549" name="Google Shape;549;p58"/>
          <p:cNvPicPr preferRelativeResize="0"/>
          <p:nvPr/>
        </p:nvPicPr>
        <p:blipFill>
          <a:blip r:embed="rId4">
            <a:alphaModFix/>
          </a:blip>
          <a:stretch>
            <a:fillRect/>
          </a:stretch>
        </p:blipFill>
        <p:spPr>
          <a:xfrm>
            <a:off x="4572000" y="1276651"/>
            <a:ext cx="4233274" cy="1968724"/>
          </a:xfrm>
          <a:prstGeom prst="rect">
            <a:avLst/>
          </a:prstGeom>
          <a:noFill/>
          <a:ln>
            <a:noFill/>
          </a:ln>
        </p:spPr>
      </p:pic>
      <p:pic>
        <p:nvPicPr>
          <p:cNvPr id="550" name="Google Shape;550;p58"/>
          <p:cNvPicPr preferRelativeResize="0"/>
          <p:nvPr/>
        </p:nvPicPr>
        <p:blipFill>
          <a:blip r:embed="rId5">
            <a:alphaModFix/>
          </a:blip>
          <a:stretch>
            <a:fillRect/>
          </a:stretch>
        </p:blipFill>
        <p:spPr>
          <a:xfrm>
            <a:off x="5007475" y="3486800"/>
            <a:ext cx="3362325" cy="952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59"/>
          <p:cNvSpPr txBox="1"/>
          <p:nvPr/>
        </p:nvSpPr>
        <p:spPr>
          <a:xfrm>
            <a:off x="392900" y="1440650"/>
            <a:ext cx="72546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Utilizing existing TCP/IP </a:t>
            </a:r>
            <a:r>
              <a:rPr lang="en" sz="1800">
                <a:solidFill>
                  <a:schemeClr val="dk1"/>
                </a:solidFill>
                <a:latin typeface="Roboto"/>
                <a:ea typeface="Roboto"/>
                <a:cs typeface="Roboto"/>
                <a:sym typeface="Roboto"/>
              </a:rPr>
              <a:t>stack, establish connection with control unit</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Port stack over to ATSAME70J19B</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Call display number function with new data from control unit</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Unsuccessful in porting ethernet software</a:t>
            </a:r>
            <a:endParaRPr sz="1800">
              <a:solidFill>
                <a:schemeClr val="dk1"/>
              </a:solidFill>
              <a:latin typeface="Roboto"/>
              <a:ea typeface="Roboto"/>
              <a:cs typeface="Roboto"/>
              <a:sym typeface="Roboto"/>
            </a:endParaRPr>
          </a:p>
        </p:txBody>
      </p:sp>
      <p:pic>
        <p:nvPicPr>
          <p:cNvPr id="556" name="Google Shape;556;p59"/>
          <p:cNvPicPr preferRelativeResize="0"/>
          <p:nvPr/>
        </p:nvPicPr>
        <p:blipFill rotWithShape="1">
          <a:blip r:embed="rId3">
            <a:alphaModFix/>
          </a:blip>
          <a:srcRect b="8405" l="7261" r="0" t="28009"/>
          <a:stretch/>
        </p:blipFill>
        <p:spPr>
          <a:xfrm>
            <a:off x="8219725" y="105650"/>
            <a:ext cx="779550" cy="801700"/>
          </a:xfrm>
          <a:prstGeom prst="rect">
            <a:avLst/>
          </a:prstGeom>
          <a:noFill/>
          <a:ln cap="flat" cmpd="sng" w="28575">
            <a:solidFill>
              <a:schemeClr val="dk1"/>
            </a:solidFill>
            <a:prstDash val="solid"/>
            <a:round/>
            <a:headEnd len="sm" w="sm" type="none"/>
            <a:tailEnd len="sm" w="sm" type="none"/>
          </a:ln>
        </p:spPr>
      </p:pic>
      <p:sp>
        <p:nvSpPr>
          <p:cNvPr id="557" name="Google Shape;557;p59"/>
          <p:cNvSpPr txBox="1"/>
          <p:nvPr/>
        </p:nvSpPr>
        <p:spPr>
          <a:xfrm>
            <a:off x="8011300" y="907350"/>
            <a:ext cx="119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Kyle Carpenter</a:t>
            </a:r>
            <a:endParaRPr sz="1200">
              <a:latin typeface="Roboto"/>
              <a:ea typeface="Roboto"/>
              <a:cs typeface="Roboto"/>
              <a:sym typeface="Roboto"/>
            </a:endParaRPr>
          </a:p>
        </p:txBody>
      </p:sp>
      <p:sp>
        <p:nvSpPr>
          <p:cNvPr id="558" name="Google Shape;558;p59"/>
          <p:cNvSpPr txBox="1"/>
          <p:nvPr>
            <p:ph type="title"/>
          </p:nvPr>
        </p:nvSpPr>
        <p:spPr>
          <a:xfrm>
            <a:off x="311700" y="18250"/>
            <a:ext cx="6906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LED Display - MCU Software (Ethernet)</a:t>
            </a:r>
            <a:endParaRPr b="1"/>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0"/>
          <p:cNvSpPr txBox="1"/>
          <p:nvPr>
            <p:ph type="title"/>
          </p:nvPr>
        </p:nvSpPr>
        <p:spPr>
          <a:xfrm>
            <a:off x="2173625" y="1880150"/>
            <a:ext cx="50334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TESTING THE DESIGN</a:t>
            </a:r>
            <a:endParaRPr b="1"/>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1"/>
          <p:cNvSpPr txBox="1"/>
          <p:nvPr>
            <p:ph type="title"/>
          </p:nvPr>
        </p:nvSpPr>
        <p:spPr>
          <a:xfrm>
            <a:off x="311700" y="18250"/>
            <a:ext cx="6906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TESTING - PCB and LED BLink Code</a:t>
            </a:r>
            <a:endParaRPr b="1"/>
          </a:p>
        </p:txBody>
      </p:sp>
      <p:pic>
        <p:nvPicPr>
          <p:cNvPr id="569" name="Google Shape;569;p61"/>
          <p:cNvPicPr preferRelativeResize="0"/>
          <p:nvPr/>
        </p:nvPicPr>
        <p:blipFill rotWithShape="1">
          <a:blip r:embed="rId3">
            <a:alphaModFix/>
          </a:blip>
          <a:srcRect b="8405" l="7261" r="0" t="28009"/>
          <a:stretch/>
        </p:blipFill>
        <p:spPr>
          <a:xfrm>
            <a:off x="8219725" y="105650"/>
            <a:ext cx="779550" cy="801700"/>
          </a:xfrm>
          <a:prstGeom prst="rect">
            <a:avLst/>
          </a:prstGeom>
          <a:noFill/>
          <a:ln cap="flat" cmpd="sng" w="28575">
            <a:solidFill>
              <a:schemeClr val="dk1"/>
            </a:solidFill>
            <a:prstDash val="solid"/>
            <a:round/>
            <a:headEnd len="sm" w="sm" type="none"/>
            <a:tailEnd len="sm" w="sm" type="none"/>
          </a:ln>
        </p:spPr>
      </p:pic>
      <p:sp>
        <p:nvSpPr>
          <p:cNvPr id="570" name="Google Shape;570;p61"/>
          <p:cNvSpPr txBox="1"/>
          <p:nvPr/>
        </p:nvSpPr>
        <p:spPr>
          <a:xfrm>
            <a:off x="8011300" y="907350"/>
            <a:ext cx="119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Kyle Carpenter</a:t>
            </a:r>
            <a:endParaRPr sz="1200">
              <a:latin typeface="Roboto"/>
              <a:ea typeface="Roboto"/>
              <a:cs typeface="Roboto"/>
              <a:sym typeface="Roboto"/>
            </a:endParaRPr>
          </a:p>
        </p:txBody>
      </p:sp>
      <p:pic>
        <p:nvPicPr>
          <p:cNvPr id="571" name="Google Shape;571;p61" title="20221127_151144.mp4">
            <a:hlinkClick r:id="rId4"/>
          </p:cNvPr>
          <p:cNvPicPr preferRelativeResize="0"/>
          <p:nvPr/>
        </p:nvPicPr>
        <p:blipFill>
          <a:blip r:embed="rId5">
            <a:alphaModFix/>
          </a:blip>
          <a:stretch>
            <a:fillRect/>
          </a:stretch>
        </p:blipFill>
        <p:spPr>
          <a:xfrm>
            <a:off x="636125" y="757850"/>
            <a:ext cx="7021502" cy="39496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Existing Systems</a:t>
            </a:r>
            <a:endParaRPr b="1"/>
          </a:p>
        </p:txBody>
      </p:sp>
      <p:pic>
        <p:nvPicPr>
          <p:cNvPr id="124" name="Google Shape;124;p17"/>
          <p:cNvPicPr preferRelativeResize="0"/>
          <p:nvPr/>
        </p:nvPicPr>
        <p:blipFill rotWithShape="1">
          <a:blip r:embed="rId3">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125" name="Google Shape;125;p17"/>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sp>
        <p:nvSpPr>
          <p:cNvPr id="126" name="Google Shape;126;p17"/>
          <p:cNvSpPr txBox="1"/>
          <p:nvPr/>
        </p:nvSpPr>
        <p:spPr>
          <a:xfrm>
            <a:off x="-1525625" y="1896125"/>
            <a:ext cx="7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27" name="Google Shape;127;p17"/>
          <p:cNvSpPr txBox="1"/>
          <p:nvPr/>
        </p:nvSpPr>
        <p:spPr>
          <a:xfrm>
            <a:off x="235750" y="825100"/>
            <a:ext cx="874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28" name="Google Shape;128;p17"/>
          <p:cNvSpPr txBox="1"/>
          <p:nvPr>
            <p:ph idx="1" type="body"/>
          </p:nvPr>
        </p:nvSpPr>
        <p:spPr>
          <a:xfrm>
            <a:off x="311700" y="1229975"/>
            <a:ext cx="3999900" cy="3339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chemeClr val="dk1"/>
                </a:solidFill>
              </a:rPr>
              <a:t>Indect</a:t>
            </a:r>
            <a:endParaRPr>
              <a:solidFill>
                <a:srgbClr val="000000"/>
              </a:solidFill>
            </a:endParaRPr>
          </a:p>
          <a:p>
            <a:pPr indent="-317500" lvl="0" marL="457200" rtl="0" algn="l">
              <a:lnSpc>
                <a:spcPct val="100000"/>
              </a:lnSpc>
              <a:spcBef>
                <a:spcPts val="0"/>
              </a:spcBef>
              <a:spcAft>
                <a:spcPts val="0"/>
              </a:spcAft>
              <a:buSzPts val="1400"/>
              <a:buChar char="-"/>
            </a:pPr>
            <a:r>
              <a:rPr b="1" lang="en" sz="1600">
                <a:solidFill>
                  <a:schemeClr val="dk1"/>
                </a:solidFill>
              </a:rPr>
              <a:t>Single Space Ultrasonic sensors</a:t>
            </a:r>
            <a:endParaRPr b="1" sz="1600">
              <a:solidFill>
                <a:schemeClr val="dk1"/>
              </a:solidFill>
            </a:endParaRPr>
          </a:p>
          <a:p>
            <a:pPr indent="-330200" lvl="0" marL="457200" rtl="0" algn="l">
              <a:lnSpc>
                <a:spcPct val="100000"/>
              </a:lnSpc>
              <a:spcBef>
                <a:spcPts val="0"/>
              </a:spcBef>
              <a:spcAft>
                <a:spcPts val="0"/>
              </a:spcAft>
              <a:buClr>
                <a:schemeClr val="dk1"/>
              </a:buClr>
              <a:buSzPts val="1600"/>
              <a:buChar char="-"/>
            </a:pPr>
            <a:r>
              <a:rPr b="1" lang="en" sz="1600">
                <a:solidFill>
                  <a:schemeClr val="dk1"/>
                </a:solidFill>
              </a:rPr>
              <a:t>Surface Mounted Sensor</a:t>
            </a:r>
            <a:endParaRPr b="1" sz="1600">
              <a:solidFill>
                <a:schemeClr val="dk1"/>
              </a:solidFill>
            </a:endParaRPr>
          </a:p>
        </p:txBody>
      </p:sp>
      <p:sp>
        <p:nvSpPr>
          <p:cNvPr id="129" name="Google Shape;129;p17"/>
          <p:cNvSpPr txBox="1"/>
          <p:nvPr>
            <p:ph idx="2" type="body"/>
          </p:nvPr>
        </p:nvSpPr>
        <p:spPr>
          <a:xfrm>
            <a:off x="4832400" y="1229975"/>
            <a:ext cx="3999900" cy="3339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chemeClr val="dk1"/>
                </a:solidFill>
              </a:rPr>
              <a:t>ParkEagle</a:t>
            </a:r>
            <a:endParaRPr b="1" sz="1600">
              <a:solidFill>
                <a:schemeClr val="dk1"/>
              </a:solidFill>
            </a:endParaRPr>
          </a:p>
          <a:p>
            <a:pPr indent="-330200" lvl="0" marL="457200" rtl="0" algn="l">
              <a:lnSpc>
                <a:spcPct val="100000"/>
              </a:lnSpc>
              <a:spcBef>
                <a:spcPts val="0"/>
              </a:spcBef>
              <a:spcAft>
                <a:spcPts val="0"/>
              </a:spcAft>
              <a:buClr>
                <a:schemeClr val="dk1"/>
              </a:buClr>
              <a:buSzPts val="1600"/>
              <a:buChar char="-"/>
            </a:pPr>
            <a:r>
              <a:rPr b="1" lang="en" sz="1600">
                <a:solidFill>
                  <a:schemeClr val="dk1"/>
                </a:solidFill>
              </a:rPr>
              <a:t>Ultra-low-power smart parking sensors</a:t>
            </a:r>
            <a:endParaRPr b="1" sz="1600">
              <a:solidFill>
                <a:schemeClr val="dk1"/>
              </a:solidFill>
            </a:endParaRPr>
          </a:p>
          <a:p>
            <a:pPr indent="0" lvl="0" marL="457200" rtl="0" algn="l">
              <a:lnSpc>
                <a:spcPct val="100000"/>
              </a:lnSpc>
              <a:spcBef>
                <a:spcPts val="0"/>
              </a:spcBef>
              <a:spcAft>
                <a:spcPts val="0"/>
              </a:spcAft>
              <a:buNone/>
            </a:pPr>
            <a:r>
              <a:t/>
            </a:r>
            <a:endParaRPr b="1" sz="1600">
              <a:solidFill>
                <a:schemeClr val="dk1"/>
              </a:solidFill>
            </a:endParaRPr>
          </a:p>
        </p:txBody>
      </p:sp>
      <p:pic>
        <p:nvPicPr>
          <p:cNvPr id="130" name="Google Shape;130;p17"/>
          <p:cNvPicPr preferRelativeResize="0"/>
          <p:nvPr/>
        </p:nvPicPr>
        <p:blipFill>
          <a:blip r:embed="rId4">
            <a:alphaModFix/>
          </a:blip>
          <a:stretch>
            <a:fillRect/>
          </a:stretch>
        </p:blipFill>
        <p:spPr>
          <a:xfrm>
            <a:off x="292025" y="2163500"/>
            <a:ext cx="4039251" cy="2441025"/>
          </a:xfrm>
          <a:prstGeom prst="rect">
            <a:avLst/>
          </a:prstGeom>
          <a:noFill/>
          <a:ln>
            <a:noFill/>
          </a:ln>
        </p:spPr>
      </p:pic>
      <p:pic>
        <p:nvPicPr>
          <p:cNvPr id="131" name="Google Shape;131;p17"/>
          <p:cNvPicPr preferRelativeResize="0"/>
          <p:nvPr/>
        </p:nvPicPr>
        <p:blipFill>
          <a:blip r:embed="rId5">
            <a:alphaModFix/>
          </a:blip>
          <a:stretch>
            <a:fillRect/>
          </a:stretch>
        </p:blipFill>
        <p:spPr>
          <a:xfrm>
            <a:off x="4950625" y="2163500"/>
            <a:ext cx="4162476" cy="244102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62"/>
          <p:cNvSpPr txBox="1"/>
          <p:nvPr>
            <p:ph type="title"/>
          </p:nvPr>
        </p:nvSpPr>
        <p:spPr>
          <a:xfrm>
            <a:off x="311700" y="18250"/>
            <a:ext cx="6906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TESTING - LED Matrix Driver</a:t>
            </a:r>
            <a:endParaRPr b="1"/>
          </a:p>
        </p:txBody>
      </p:sp>
      <p:pic>
        <p:nvPicPr>
          <p:cNvPr id="577" name="Google Shape;577;p62"/>
          <p:cNvPicPr preferRelativeResize="0"/>
          <p:nvPr/>
        </p:nvPicPr>
        <p:blipFill rotWithShape="1">
          <a:blip r:embed="rId3">
            <a:alphaModFix/>
          </a:blip>
          <a:srcRect b="8405" l="7261" r="0" t="28009"/>
          <a:stretch/>
        </p:blipFill>
        <p:spPr>
          <a:xfrm>
            <a:off x="8219725" y="105650"/>
            <a:ext cx="779550" cy="801700"/>
          </a:xfrm>
          <a:prstGeom prst="rect">
            <a:avLst/>
          </a:prstGeom>
          <a:noFill/>
          <a:ln cap="flat" cmpd="sng" w="28575">
            <a:solidFill>
              <a:schemeClr val="dk1"/>
            </a:solidFill>
            <a:prstDash val="solid"/>
            <a:round/>
            <a:headEnd len="sm" w="sm" type="none"/>
            <a:tailEnd len="sm" w="sm" type="none"/>
          </a:ln>
        </p:spPr>
      </p:pic>
      <p:sp>
        <p:nvSpPr>
          <p:cNvPr id="578" name="Google Shape;578;p62"/>
          <p:cNvSpPr txBox="1"/>
          <p:nvPr/>
        </p:nvSpPr>
        <p:spPr>
          <a:xfrm>
            <a:off x="8011300" y="907350"/>
            <a:ext cx="119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Kyle Carpenter</a:t>
            </a:r>
            <a:endParaRPr sz="1200">
              <a:latin typeface="Roboto"/>
              <a:ea typeface="Roboto"/>
              <a:cs typeface="Roboto"/>
              <a:sym typeface="Roboto"/>
            </a:endParaRPr>
          </a:p>
        </p:txBody>
      </p:sp>
      <p:pic>
        <p:nvPicPr>
          <p:cNvPr id="579" name="Google Shape;579;p62"/>
          <p:cNvPicPr preferRelativeResize="0"/>
          <p:nvPr/>
        </p:nvPicPr>
        <p:blipFill rotWithShape="1">
          <a:blip r:embed="rId4">
            <a:alphaModFix/>
          </a:blip>
          <a:srcRect b="29760" l="0" r="0" t="0"/>
          <a:stretch/>
        </p:blipFill>
        <p:spPr>
          <a:xfrm>
            <a:off x="166425" y="1674450"/>
            <a:ext cx="4061425" cy="2139475"/>
          </a:xfrm>
          <a:prstGeom prst="rect">
            <a:avLst/>
          </a:prstGeom>
          <a:noFill/>
          <a:ln>
            <a:noFill/>
          </a:ln>
        </p:spPr>
      </p:pic>
      <p:pic>
        <p:nvPicPr>
          <p:cNvPr id="580" name="Google Shape;580;p62"/>
          <p:cNvPicPr preferRelativeResize="0"/>
          <p:nvPr/>
        </p:nvPicPr>
        <p:blipFill rotWithShape="1">
          <a:blip r:embed="rId5">
            <a:alphaModFix/>
          </a:blip>
          <a:srcRect b="24282" l="0" r="0" t="0"/>
          <a:stretch/>
        </p:blipFill>
        <p:spPr>
          <a:xfrm>
            <a:off x="4693475" y="1645550"/>
            <a:ext cx="3967800" cy="22533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63"/>
          <p:cNvSpPr txBox="1"/>
          <p:nvPr>
            <p:ph type="title"/>
          </p:nvPr>
        </p:nvSpPr>
        <p:spPr>
          <a:xfrm>
            <a:off x="311700" y="18250"/>
            <a:ext cx="6906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TESTING - Camera Video Demo</a:t>
            </a:r>
            <a:endParaRPr b="1"/>
          </a:p>
        </p:txBody>
      </p:sp>
      <p:sp>
        <p:nvSpPr>
          <p:cNvPr id="586" name="Google Shape;586;p63"/>
          <p:cNvSpPr txBox="1"/>
          <p:nvPr/>
        </p:nvSpPr>
        <p:spPr>
          <a:xfrm>
            <a:off x="2451500" y="1861900"/>
            <a:ext cx="349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587" name="Google Shape;587;p63"/>
          <p:cNvPicPr preferRelativeResize="0"/>
          <p:nvPr/>
        </p:nvPicPr>
        <p:blipFill rotWithShape="1">
          <a:blip r:embed="rId3">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588" name="Google Shape;588;p63"/>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sp>
        <p:nvSpPr>
          <p:cNvPr id="589" name="Google Shape;589;p63"/>
          <p:cNvSpPr txBox="1"/>
          <p:nvPr/>
        </p:nvSpPr>
        <p:spPr>
          <a:xfrm>
            <a:off x="186450" y="1154175"/>
            <a:ext cx="3999900" cy="333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a:solidFill>
                <a:srgbClr val="434343"/>
              </a:solidFill>
              <a:latin typeface="Roboto"/>
              <a:ea typeface="Roboto"/>
              <a:cs typeface="Roboto"/>
              <a:sym typeface="Roboto"/>
            </a:endParaRPr>
          </a:p>
        </p:txBody>
      </p:sp>
      <p:sp>
        <p:nvSpPr>
          <p:cNvPr id="590" name="Google Shape;590;p63"/>
          <p:cNvSpPr txBox="1"/>
          <p:nvPr/>
        </p:nvSpPr>
        <p:spPr>
          <a:xfrm>
            <a:off x="168675" y="546650"/>
            <a:ext cx="3999900" cy="4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rgbClr val="2A3990"/>
              </a:solidFill>
              <a:latin typeface="Roboto"/>
              <a:ea typeface="Roboto"/>
              <a:cs typeface="Roboto"/>
              <a:sym typeface="Roboto"/>
            </a:endParaRPr>
          </a:p>
        </p:txBody>
      </p:sp>
      <p:sp>
        <p:nvSpPr>
          <p:cNvPr id="591" name="Google Shape;591;p63"/>
          <p:cNvSpPr txBox="1"/>
          <p:nvPr/>
        </p:nvSpPr>
        <p:spPr>
          <a:xfrm>
            <a:off x="6613125" y="534950"/>
            <a:ext cx="22998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t/>
            </a:r>
            <a:endParaRPr sz="2000">
              <a:solidFill>
                <a:srgbClr val="2A3990"/>
              </a:solidFill>
              <a:latin typeface="Roboto"/>
              <a:ea typeface="Roboto"/>
              <a:cs typeface="Roboto"/>
              <a:sym typeface="Roboto"/>
            </a:endParaRPr>
          </a:p>
        </p:txBody>
      </p:sp>
      <p:pic>
        <p:nvPicPr>
          <p:cNvPr id="592" name="Google Shape;592;p63" title="Test 1.mp4">
            <a:hlinkClick r:id="rId4"/>
          </p:cNvPr>
          <p:cNvPicPr preferRelativeResize="0"/>
          <p:nvPr/>
        </p:nvPicPr>
        <p:blipFill>
          <a:blip r:embed="rId5">
            <a:alphaModFix/>
          </a:blip>
          <a:stretch>
            <a:fillRect/>
          </a:stretch>
        </p:blipFill>
        <p:spPr>
          <a:xfrm>
            <a:off x="168675" y="1154175"/>
            <a:ext cx="4343400" cy="3927175"/>
          </a:xfrm>
          <a:prstGeom prst="rect">
            <a:avLst/>
          </a:prstGeom>
          <a:noFill/>
          <a:ln>
            <a:noFill/>
          </a:ln>
        </p:spPr>
      </p:pic>
      <p:pic>
        <p:nvPicPr>
          <p:cNvPr id="593" name="Google Shape;593;p63" title="Test 2.mp4">
            <a:hlinkClick r:id="rId6"/>
          </p:cNvPr>
          <p:cNvPicPr preferRelativeResize="0"/>
          <p:nvPr/>
        </p:nvPicPr>
        <p:blipFill>
          <a:blip r:embed="rId7">
            <a:alphaModFix/>
          </a:blip>
          <a:stretch>
            <a:fillRect/>
          </a:stretch>
        </p:blipFill>
        <p:spPr>
          <a:xfrm>
            <a:off x="4679150" y="1109175"/>
            <a:ext cx="4340924" cy="3927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64"/>
          <p:cNvSpPr txBox="1"/>
          <p:nvPr>
            <p:ph type="title"/>
          </p:nvPr>
        </p:nvSpPr>
        <p:spPr>
          <a:xfrm>
            <a:off x="311700" y="18250"/>
            <a:ext cx="6906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TESTING - Camera Accuracy Stats</a:t>
            </a:r>
            <a:endParaRPr b="1"/>
          </a:p>
        </p:txBody>
      </p:sp>
      <p:sp>
        <p:nvSpPr>
          <p:cNvPr id="599" name="Google Shape;599;p64"/>
          <p:cNvSpPr txBox="1"/>
          <p:nvPr/>
        </p:nvSpPr>
        <p:spPr>
          <a:xfrm>
            <a:off x="2451500" y="1861900"/>
            <a:ext cx="349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600" name="Google Shape;600;p64"/>
          <p:cNvPicPr preferRelativeResize="0"/>
          <p:nvPr/>
        </p:nvPicPr>
        <p:blipFill rotWithShape="1">
          <a:blip r:embed="rId3">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601" name="Google Shape;601;p64"/>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graphicFrame>
        <p:nvGraphicFramePr>
          <p:cNvPr id="602" name="Google Shape;602;p64"/>
          <p:cNvGraphicFramePr/>
          <p:nvPr/>
        </p:nvGraphicFramePr>
        <p:xfrm>
          <a:off x="952500" y="1251463"/>
          <a:ext cx="3000000" cy="3000000"/>
        </p:xfrm>
        <a:graphic>
          <a:graphicData uri="http://schemas.openxmlformats.org/drawingml/2006/table">
            <a:tbl>
              <a:tblPr>
                <a:noFill/>
                <a:tableStyleId>{3EC7C6FA-A96E-41B0-8893-311E44457B48}</a:tableStyleId>
              </a:tblPr>
              <a:tblGrid>
                <a:gridCol w="1447800"/>
                <a:gridCol w="1447800"/>
                <a:gridCol w="1447800"/>
                <a:gridCol w="1447800"/>
                <a:gridCol w="1447800"/>
              </a:tblGrid>
              <a:tr h="422400">
                <a:tc>
                  <a:txBody>
                    <a:bodyPr/>
                    <a:lstStyle/>
                    <a:p>
                      <a:pPr indent="0" lvl="0" marL="0" rtl="0" algn="l">
                        <a:spcBef>
                          <a:spcPts val="0"/>
                        </a:spcBef>
                        <a:spcAft>
                          <a:spcPts val="0"/>
                        </a:spcAft>
                        <a:buNone/>
                      </a:pPr>
                      <a:r>
                        <a:rPr lang="en"/>
                        <a:t>Total Cars</a:t>
                      </a:r>
                      <a:endParaRPr/>
                    </a:p>
                  </a:txBody>
                  <a:tcPr marT="91425" marB="91425" marR="91425" marL="91425"/>
                </a:tc>
                <a:tc>
                  <a:txBody>
                    <a:bodyPr/>
                    <a:lstStyle/>
                    <a:p>
                      <a:pPr indent="0" lvl="0" marL="0" rtl="0" algn="l">
                        <a:spcBef>
                          <a:spcPts val="0"/>
                        </a:spcBef>
                        <a:spcAft>
                          <a:spcPts val="0"/>
                        </a:spcAft>
                        <a:buNone/>
                      </a:pPr>
                      <a:r>
                        <a:rPr lang="en"/>
                        <a:t>Cars Detected Correctly </a:t>
                      </a:r>
                      <a:endParaRPr/>
                    </a:p>
                  </a:txBody>
                  <a:tcPr marT="91425" marB="91425" marR="91425" marL="91425"/>
                </a:tc>
                <a:tc>
                  <a:txBody>
                    <a:bodyPr/>
                    <a:lstStyle/>
                    <a:p>
                      <a:pPr indent="0" lvl="0" marL="0" rtl="0" algn="l">
                        <a:spcBef>
                          <a:spcPts val="0"/>
                        </a:spcBef>
                        <a:spcAft>
                          <a:spcPts val="0"/>
                        </a:spcAft>
                        <a:buNone/>
                      </a:pPr>
                      <a:r>
                        <a:rPr lang="en"/>
                        <a:t>Cars missed</a:t>
                      </a:r>
                      <a:endParaRPr/>
                    </a:p>
                  </a:txBody>
                  <a:tcPr marT="91425" marB="91425" marR="91425" marL="91425"/>
                </a:tc>
                <a:tc>
                  <a:txBody>
                    <a:bodyPr/>
                    <a:lstStyle/>
                    <a:p>
                      <a:pPr indent="0" lvl="0" marL="0" rtl="0" algn="l">
                        <a:spcBef>
                          <a:spcPts val="0"/>
                        </a:spcBef>
                        <a:spcAft>
                          <a:spcPts val="0"/>
                        </a:spcAft>
                        <a:buNone/>
                      </a:pPr>
                      <a:r>
                        <a:rPr lang="en"/>
                        <a:t>Cars Counted Extra</a:t>
                      </a:r>
                      <a:endParaRPr/>
                    </a:p>
                  </a:txBody>
                  <a:tcPr marT="91425" marB="91425" marR="91425" marL="91425"/>
                </a:tc>
                <a:tc>
                  <a:txBody>
                    <a:bodyPr/>
                    <a:lstStyle/>
                    <a:p>
                      <a:pPr indent="0" lvl="0" marL="0" rtl="0" algn="l">
                        <a:spcBef>
                          <a:spcPts val="0"/>
                        </a:spcBef>
                        <a:spcAft>
                          <a:spcPts val="0"/>
                        </a:spcAft>
                        <a:buNone/>
                      </a:pPr>
                      <a:r>
                        <a:rPr lang="en"/>
                        <a:t>Accuracy (%)</a:t>
                      </a:r>
                      <a:endParaRPr/>
                    </a:p>
                  </a:txBody>
                  <a:tcPr marT="91425" marB="91425" marR="91425" marL="91425"/>
                </a:tc>
              </a:tr>
              <a:tr h="406200">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100</a:t>
                      </a:r>
                      <a:endParaRPr/>
                    </a:p>
                  </a:txBody>
                  <a:tcPr marT="91425" marB="91425" marR="91425" marL="91425"/>
                </a:tc>
              </a:tr>
              <a:tr h="406200">
                <a:tc>
                  <a:txBody>
                    <a:bodyPr/>
                    <a:lstStyle/>
                    <a:p>
                      <a:pPr indent="0" lvl="0" marL="0" rtl="0" algn="l">
                        <a:spcBef>
                          <a:spcPts val="0"/>
                        </a:spcBef>
                        <a:spcAft>
                          <a:spcPts val="0"/>
                        </a:spcAft>
                        <a:buNone/>
                      </a:pPr>
                      <a:r>
                        <a:rPr lang="en"/>
                        <a:t>56</a:t>
                      </a:r>
                      <a:endParaRPr/>
                    </a:p>
                  </a:txBody>
                  <a:tcPr marT="91425" marB="91425" marR="91425" marL="91425"/>
                </a:tc>
                <a:tc>
                  <a:txBody>
                    <a:bodyPr/>
                    <a:lstStyle/>
                    <a:p>
                      <a:pPr indent="0" lvl="0" marL="0" rtl="0" algn="l">
                        <a:spcBef>
                          <a:spcPts val="0"/>
                        </a:spcBef>
                        <a:spcAft>
                          <a:spcPts val="0"/>
                        </a:spcAft>
                        <a:buNone/>
                      </a:pPr>
                      <a:r>
                        <a:rPr lang="en"/>
                        <a:t>49</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87.5</a:t>
                      </a:r>
                      <a:endParaRPr/>
                    </a:p>
                  </a:txBody>
                  <a:tcPr marT="91425" marB="91425" marR="91425" marL="91425"/>
                </a:tc>
              </a:tr>
              <a:tr h="406200">
                <a:tc>
                  <a:txBody>
                    <a:bodyPr/>
                    <a:lstStyle/>
                    <a:p>
                      <a:pPr indent="0" lvl="0" marL="0" rtl="0" algn="l">
                        <a:spcBef>
                          <a:spcPts val="0"/>
                        </a:spcBef>
                        <a:spcAft>
                          <a:spcPts val="0"/>
                        </a:spcAft>
                        <a:buNone/>
                      </a:pPr>
                      <a:r>
                        <a:rPr lang="en"/>
                        <a:t>42</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36</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85.7</a:t>
                      </a:r>
                      <a:endParaRPr/>
                    </a:p>
                  </a:txBody>
                  <a:tcPr marT="91425" marB="91425" marR="91425" marL="91425">
                    <a:lnB cap="flat" cmpd="sng" w="9525">
                      <a:solidFill>
                        <a:srgbClr val="9E9E9E"/>
                      </a:solidFill>
                      <a:prstDash val="solid"/>
                      <a:round/>
                      <a:headEnd len="sm" w="sm" type="none"/>
                      <a:tailEnd len="sm" w="sm" type="none"/>
                    </a:lnB>
                  </a:tcPr>
                </a:tc>
              </a:tr>
              <a:tr h="406200">
                <a:tc>
                  <a:txBody>
                    <a:bodyPr/>
                    <a:lstStyle/>
                    <a:p>
                      <a:pPr indent="0" lvl="0" marL="0" rtl="0" algn="l">
                        <a:spcBef>
                          <a:spcPts val="0"/>
                        </a:spcBef>
                        <a:spcAft>
                          <a:spcPts val="0"/>
                        </a:spcAft>
                        <a:buNone/>
                      </a:pPr>
                      <a:r>
                        <a:rPr lang="en"/>
                        <a:t>35</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31</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91.4</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06200">
                <a:tc>
                  <a:txBody>
                    <a:bodyPr/>
                    <a:lstStyle/>
                    <a:p>
                      <a:pPr indent="0" lvl="0" marL="0" rtl="0" algn="l">
                        <a:spcBef>
                          <a:spcPts val="0"/>
                        </a:spcBef>
                        <a:spcAft>
                          <a:spcPts val="0"/>
                        </a:spcAft>
                        <a:buNone/>
                      </a:pPr>
                      <a:r>
                        <a:rPr lang="en"/>
                        <a:t>72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68</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94.44</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65"/>
          <p:cNvPicPr preferRelativeResize="0"/>
          <p:nvPr/>
        </p:nvPicPr>
        <p:blipFill>
          <a:blip r:embed="rId3">
            <a:alphaModFix/>
          </a:blip>
          <a:stretch>
            <a:fillRect/>
          </a:stretch>
        </p:blipFill>
        <p:spPr>
          <a:xfrm>
            <a:off x="97650" y="683925"/>
            <a:ext cx="4787125" cy="3820899"/>
          </a:xfrm>
          <a:prstGeom prst="rect">
            <a:avLst/>
          </a:prstGeom>
          <a:noFill/>
          <a:ln>
            <a:noFill/>
          </a:ln>
        </p:spPr>
      </p:pic>
      <p:pic>
        <p:nvPicPr>
          <p:cNvPr id="608" name="Google Shape;608;p65"/>
          <p:cNvPicPr preferRelativeResize="0"/>
          <p:nvPr/>
        </p:nvPicPr>
        <p:blipFill>
          <a:blip r:embed="rId4">
            <a:alphaModFix/>
          </a:blip>
          <a:stretch>
            <a:fillRect/>
          </a:stretch>
        </p:blipFill>
        <p:spPr>
          <a:xfrm>
            <a:off x="5156475" y="683925"/>
            <a:ext cx="1943050" cy="3820899"/>
          </a:xfrm>
          <a:prstGeom prst="rect">
            <a:avLst/>
          </a:prstGeom>
          <a:noFill/>
          <a:ln>
            <a:noFill/>
          </a:ln>
        </p:spPr>
      </p:pic>
      <p:pic>
        <p:nvPicPr>
          <p:cNvPr id="609" name="Google Shape;609;p65"/>
          <p:cNvPicPr preferRelativeResize="0"/>
          <p:nvPr/>
        </p:nvPicPr>
        <p:blipFill>
          <a:blip r:embed="rId5">
            <a:alphaModFix/>
          </a:blip>
          <a:stretch>
            <a:fillRect/>
          </a:stretch>
        </p:blipFill>
        <p:spPr>
          <a:xfrm>
            <a:off x="7245019" y="1312088"/>
            <a:ext cx="1727400" cy="2519325"/>
          </a:xfrm>
          <a:prstGeom prst="rect">
            <a:avLst/>
          </a:prstGeom>
          <a:noFill/>
          <a:ln>
            <a:noFill/>
          </a:ln>
        </p:spPr>
      </p:pic>
      <p:pic>
        <p:nvPicPr>
          <p:cNvPr id="610" name="Google Shape;610;p65"/>
          <p:cNvPicPr preferRelativeResize="0"/>
          <p:nvPr/>
        </p:nvPicPr>
        <p:blipFill rotWithShape="1">
          <a:blip r:embed="rId6">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611" name="Google Shape;611;p65"/>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sp>
        <p:nvSpPr>
          <p:cNvPr id="612" name="Google Shape;612;p65"/>
          <p:cNvSpPr txBox="1"/>
          <p:nvPr>
            <p:ph idx="4294967295" type="title"/>
          </p:nvPr>
        </p:nvSpPr>
        <p:spPr>
          <a:xfrm>
            <a:off x="311700" y="18250"/>
            <a:ext cx="6906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Stretch Goals: Web App</a:t>
            </a:r>
            <a:endParaRPr b="1"/>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66"/>
          <p:cNvPicPr preferRelativeResize="0"/>
          <p:nvPr/>
        </p:nvPicPr>
        <p:blipFill rotWithShape="1">
          <a:blip r:embed="rId3">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618" name="Google Shape;618;p66"/>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pic>
        <p:nvPicPr>
          <p:cNvPr id="619" name="Google Shape;619;p66"/>
          <p:cNvPicPr preferRelativeResize="0"/>
          <p:nvPr/>
        </p:nvPicPr>
        <p:blipFill>
          <a:blip r:embed="rId4">
            <a:alphaModFix/>
          </a:blip>
          <a:stretch>
            <a:fillRect/>
          </a:stretch>
        </p:blipFill>
        <p:spPr>
          <a:xfrm>
            <a:off x="51425" y="1425075"/>
            <a:ext cx="4423100" cy="3469700"/>
          </a:xfrm>
          <a:prstGeom prst="rect">
            <a:avLst/>
          </a:prstGeom>
          <a:noFill/>
          <a:ln>
            <a:noFill/>
          </a:ln>
        </p:spPr>
      </p:pic>
      <p:pic>
        <p:nvPicPr>
          <p:cNvPr id="620" name="Google Shape;620;p66"/>
          <p:cNvPicPr preferRelativeResize="0"/>
          <p:nvPr/>
        </p:nvPicPr>
        <p:blipFill>
          <a:blip r:embed="rId5">
            <a:alphaModFix/>
          </a:blip>
          <a:stretch>
            <a:fillRect/>
          </a:stretch>
        </p:blipFill>
        <p:spPr>
          <a:xfrm>
            <a:off x="4710851" y="1425075"/>
            <a:ext cx="4364674" cy="3469700"/>
          </a:xfrm>
          <a:prstGeom prst="rect">
            <a:avLst/>
          </a:prstGeom>
          <a:noFill/>
          <a:ln>
            <a:noFill/>
          </a:ln>
        </p:spPr>
      </p:pic>
      <p:sp>
        <p:nvSpPr>
          <p:cNvPr id="621" name="Google Shape;621;p66"/>
          <p:cNvSpPr txBox="1"/>
          <p:nvPr>
            <p:ph idx="4294967295" type="title"/>
          </p:nvPr>
        </p:nvSpPr>
        <p:spPr>
          <a:xfrm>
            <a:off x="311700" y="18250"/>
            <a:ext cx="79275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Stretch Goals: Web App (c</a:t>
            </a:r>
            <a:r>
              <a:rPr b="1" lang="en"/>
              <a:t>ontinued)</a:t>
            </a:r>
            <a:endParaRPr b="1"/>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67"/>
          <p:cNvSpPr txBox="1"/>
          <p:nvPr>
            <p:ph type="title"/>
          </p:nvPr>
        </p:nvSpPr>
        <p:spPr>
          <a:xfrm>
            <a:off x="311700" y="1824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Finance</a:t>
            </a:r>
            <a:endParaRPr/>
          </a:p>
        </p:txBody>
      </p:sp>
      <p:graphicFrame>
        <p:nvGraphicFramePr>
          <p:cNvPr id="627" name="Google Shape;627;p67"/>
          <p:cNvGraphicFramePr/>
          <p:nvPr/>
        </p:nvGraphicFramePr>
        <p:xfrm>
          <a:off x="185825" y="894250"/>
          <a:ext cx="3000000" cy="3000000"/>
        </p:xfrm>
        <a:graphic>
          <a:graphicData uri="http://schemas.openxmlformats.org/drawingml/2006/table">
            <a:tbl>
              <a:tblPr>
                <a:noFill/>
                <a:tableStyleId>{973FA2AC-9ED4-43DF-9896-89E56A46B509}</a:tableStyleId>
              </a:tblPr>
              <a:tblGrid>
                <a:gridCol w="782975"/>
                <a:gridCol w="1343450"/>
                <a:gridCol w="457075"/>
                <a:gridCol w="765350"/>
                <a:gridCol w="606100"/>
                <a:gridCol w="570100"/>
              </a:tblGrid>
              <a:tr h="3900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Item</a:t>
                      </a:r>
                      <a:endParaRPr b="1" sz="12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Description</a:t>
                      </a:r>
                      <a:endParaRPr b="1" sz="12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Qty</a:t>
                      </a:r>
                      <a:endParaRPr b="1" sz="12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rtl="0" algn="just">
                        <a:spcBef>
                          <a:spcPts val="0"/>
                        </a:spcBef>
                        <a:spcAft>
                          <a:spcPts val="0"/>
                        </a:spcAft>
                        <a:buNone/>
                      </a:pPr>
                      <a:r>
                        <a:rPr b="1" lang="en" sz="1100">
                          <a:latin typeface="Times New Roman"/>
                          <a:ea typeface="Times New Roman"/>
                          <a:cs typeface="Times New Roman"/>
                          <a:sym typeface="Times New Roman"/>
                        </a:rPr>
                        <a:t>Availability</a:t>
                      </a:r>
                      <a:endParaRPr b="1" sz="11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Unit Price</a:t>
                      </a:r>
                      <a:endParaRPr b="1" sz="12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Price</a:t>
                      </a:r>
                      <a:endParaRPr b="1" sz="12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344425">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Camera</a:t>
                      </a:r>
                      <a:endParaRPr b="1"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Oak-1-PoE (with 10% discount)</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Available</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$224.10</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$224.10</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44425">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LED Displays</a:t>
                      </a:r>
                      <a:endParaRPr b="1"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RGB LED Matrix Panel - 32x64</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Available</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$49.95</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$91.90</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44425">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Custom PCB</a:t>
                      </a:r>
                      <a:endParaRPr b="1"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PCB + Components estimate</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Available</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$37.37</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$112.11</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87525">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Power Supply </a:t>
                      </a:r>
                      <a:r>
                        <a:rPr lang="en" sz="1000">
                          <a:latin typeface="Times New Roman"/>
                          <a:ea typeface="Times New Roman"/>
                          <a:cs typeface="Times New Roman"/>
                          <a:sym typeface="Times New Roman"/>
                        </a:rPr>
                        <a:t>(PCB &amp; Displays)</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Power Supply 12V/5V (2A)</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Available</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$10.95</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$32.85</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44425">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Server</a:t>
                      </a:r>
                      <a:endParaRPr b="1"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Beelink Mini PC</a:t>
                      </a:r>
                      <a:endParaRPr>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Available</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$176.30</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$176.30</a:t>
                      </a:r>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5975">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PoE Splitters</a:t>
                      </a:r>
                      <a:endParaRPr b="1"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5V PoE Splitter</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Available</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$11.24</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$22.48</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5975">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PoE Splitters</a:t>
                      </a:r>
                      <a:endParaRPr b="1"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12V PoE Splitter</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2</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Available</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$14.54</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$29.08</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628" name="Google Shape;628;p67"/>
          <p:cNvGraphicFramePr/>
          <p:nvPr/>
        </p:nvGraphicFramePr>
        <p:xfrm>
          <a:off x="4811650" y="977025"/>
          <a:ext cx="3000000" cy="3000000"/>
        </p:xfrm>
        <a:graphic>
          <a:graphicData uri="http://schemas.openxmlformats.org/drawingml/2006/table">
            <a:tbl>
              <a:tblPr>
                <a:noFill/>
                <a:tableStyleId>{973FA2AC-9ED4-43DF-9896-89E56A46B509}</a:tableStyleId>
              </a:tblPr>
              <a:tblGrid>
                <a:gridCol w="715150"/>
                <a:gridCol w="1138750"/>
                <a:gridCol w="505825"/>
                <a:gridCol w="648925"/>
                <a:gridCol w="551500"/>
                <a:gridCol w="572900"/>
              </a:tblGrid>
              <a:tr h="574400">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5-Port PoE Switch</a:t>
                      </a:r>
                      <a:endParaRPr b="1"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STEAMEMO - GPOE204</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Available</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$33.99</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$33.99</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24250">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Ethernet Cables</a:t>
                      </a:r>
                      <a:endParaRPr b="1" sz="1000">
                        <a:latin typeface="Times New Roman"/>
                        <a:ea typeface="Times New Roman"/>
                        <a:cs typeface="Times New Roman"/>
                        <a:sym typeface="Times New Roman"/>
                      </a:endParaRPr>
                    </a:p>
                    <a:p>
                      <a:pPr indent="0" lvl="0" marL="0" rtl="0" algn="l">
                        <a:spcBef>
                          <a:spcPts val="0"/>
                        </a:spcBef>
                        <a:spcAft>
                          <a:spcPts val="0"/>
                        </a:spcAft>
                        <a:buNone/>
                      </a:pPr>
                      <a:r>
                        <a:t/>
                      </a:r>
                      <a:endParaRPr b="1"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25 feet Cat5e ethernet cable</a:t>
                      </a:r>
                      <a:endParaRPr sz="1000">
                        <a:latin typeface="Times New Roman"/>
                        <a:ea typeface="Times New Roman"/>
                        <a:cs typeface="Times New Roman"/>
                        <a:sym typeface="Times New Roman"/>
                      </a:endParaRPr>
                    </a:p>
                    <a:p>
                      <a:pPr indent="0" lvl="0" marL="0" rtl="0" algn="l">
                        <a:spcBef>
                          <a:spcPts val="0"/>
                        </a:spcBef>
                        <a:spcAft>
                          <a:spcPts val="0"/>
                        </a:spcAft>
                        <a:buNone/>
                      </a:pPr>
                      <a:r>
                        <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p>
                      <a:pPr indent="0" lvl="0" marL="0" rtl="0" algn="ctr">
                        <a:spcBef>
                          <a:spcPts val="0"/>
                        </a:spcBef>
                        <a:spcAft>
                          <a:spcPts val="0"/>
                        </a:spcAft>
                        <a:buNone/>
                      </a:pPr>
                      <a:r>
                        <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Already owned</a:t>
                      </a:r>
                      <a:endParaRPr sz="1000">
                        <a:latin typeface="Times New Roman"/>
                        <a:ea typeface="Times New Roman"/>
                        <a:cs typeface="Times New Roman"/>
                        <a:sym typeface="Times New Roman"/>
                      </a:endParaRPr>
                    </a:p>
                    <a:p>
                      <a:pPr indent="0" lvl="0" marL="0" rtl="0" algn="ctr">
                        <a:spcBef>
                          <a:spcPts val="0"/>
                        </a:spcBef>
                        <a:spcAft>
                          <a:spcPts val="0"/>
                        </a:spcAft>
                        <a:buNone/>
                      </a:pPr>
                      <a:r>
                        <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$0.00</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$0.00</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24250">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Ethernet Cables</a:t>
                      </a:r>
                      <a:endParaRPr b="1"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3-foot patch ethernet cables cables</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3</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Already owned</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$0.00</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$0.00</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550">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Miscellaneous</a:t>
                      </a:r>
                      <a:endParaRPr b="1"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Parts</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$100.00</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spcBef>
                          <a:spcPts val="0"/>
                        </a:spcBef>
                        <a:spcAft>
                          <a:spcPts val="0"/>
                        </a:spcAft>
                        <a:buNone/>
                      </a:pPr>
                      <a:r>
                        <a:rPr lang="en" sz="1000">
                          <a:latin typeface="Times New Roman"/>
                          <a:ea typeface="Times New Roman"/>
                          <a:cs typeface="Times New Roman"/>
                          <a:sym typeface="Times New Roman"/>
                        </a:rPr>
                        <a:t>$100.00</a:t>
                      </a:r>
                      <a:endParaRPr sz="10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550">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just">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nchor="ctr">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T="63500" marB="63500" marR="63500" marL="63500" anchor="ctr">
                    <a:lnT cap="flat" cmpd="sng" w="12700">
                      <a:solidFill>
                        <a:srgbClr val="000000"/>
                      </a:solidFill>
                      <a:prstDash val="solid"/>
                      <a:round/>
                      <a:headEnd len="sm" w="sm" type="none"/>
                      <a:tailEnd len="sm" w="sm" type="none"/>
                    </a:lnT>
                    <a:solidFill>
                      <a:srgbClr val="D9D9D9"/>
                    </a:solidFill>
                  </a:tcPr>
                </a:tc>
                <a:tc>
                  <a:txBody>
                    <a:bodyPr/>
                    <a:lstStyle/>
                    <a:p>
                      <a:pPr indent="0" lvl="0" marL="0" rtl="0" algn="r">
                        <a:spcBef>
                          <a:spcPts val="0"/>
                        </a:spcBef>
                        <a:spcAft>
                          <a:spcPts val="0"/>
                        </a:spcAft>
                        <a:buNone/>
                      </a:pPr>
                      <a:r>
                        <a:rPr b="1" lang="en" sz="1200">
                          <a:latin typeface="Times New Roman"/>
                          <a:ea typeface="Times New Roman"/>
                          <a:cs typeface="Times New Roman"/>
                          <a:sym typeface="Times New Roman"/>
                        </a:rPr>
                        <a:t> Total </a:t>
                      </a:r>
                      <a:endParaRPr b="1" sz="1200">
                        <a:latin typeface="Times New Roman"/>
                        <a:ea typeface="Times New Roman"/>
                        <a:cs typeface="Times New Roman"/>
                        <a:sym typeface="Times New Roman"/>
                      </a:endParaRPr>
                    </a:p>
                  </a:txBody>
                  <a:tcPr marT="63500" marB="63500" marR="63500" marL="63500" anchor="ctr">
                    <a:lnT cap="flat" cmpd="sng" w="12700">
                      <a:solidFill>
                        <a:srgbClr val="000000"/>
                      </a:solidFill>
                      <a:prstDash val="solid"/>
                      <a:round/>
                      <a:headEnd len="sm" w="sm" type="none"/>
                      <a:tailEnd len="sm" w="sm" type="none"/>
                    </a:lnT>
                    <a:solidFill>
                      <a:srgbClr val="D9D9D9"/>
                    </a:solidFill>
                  </a:tcPr>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T="63500" marB="63500" marR="63500" marL="63500" anchor="ctr">
                    <a:lnT cap="flat" cmpd="sng" w="12700">
                      <a:solidFill>
                        <a:srgbClr val="000000"/>
                      </a:solidFill>
                      <a:prstDash val="solid"/>
                      <a:round/>
                      <a:headEnd len="sm" w="sm" type="none"/>
                      <a:tailEnd len="sm" w="sm" type="none"/>
                    </a:lnT>
                    <a:solidFill>
                      <a:srgbClr val="D9D9D9"/>
                    </a:solidFill>
                  </a:tcPr>
                </a:tc>
                <a:tc>
                  <a:txBody>
                    <a:bodyPr/>
                    <a:lstStyle/>
                    <a:p>
                      <a:pPr indent="0" lvl="0" marL="0" rtl="0" algn="just">
                        <a:spcBef>
                          <a:spcPts val="0"/>
                        </a:spcBef>
                        <a:spcAft>
                          <a:spcPts val="0"/>
                        </a:spcAft>
                        <a:buNone/>
                      </a:pPr>
                      <a:r>
                        <a:rPr b="1" lang="en" sz="1000">
                          <a:latin typeface="Times New Roman"/>
                          <a:ea typeface="Times New Roman"/>
                          <a:cs typeface="Times New Roman"/>
                          <a:sym typeface="Times New Roman"/>
                        </a:rPr>
                        <a:t>$822.81</a:t>
                      </a:r>
                      <a:endParaRPr b="1" sz="1000">
                        <a:latin typeface="Times New Roman"/>
                        <a:ea typeface="Times New Roman"/>
                        <a:cs typeface="Times New Roman"/>
                        <a:sym typeface="Times New Roman"/>
                      </a:endParaRPr>
                    </a:p>
                  </a:txBody>
                  <a:tcPr marT="63500" marB="63500" marR="63500" marL="63500" anchor="ctr">
                    <a:lnT cap="flat" cmpd="sng" w="12700">
                      <a:solidFill>
                        <a:srgbClr val="000000"/>
                      </a:solidFill>
                      <a:prstDash val="solid"/>
                      <a:round/>
                      <a:headEnd len="sm" w="sm" type="none"/>
                      <a:tailEnd len="sm" w="sm" type="none"/>
                    </a:lnT>
                    <a:solidFill>
                      <a:srgbClr val="D9D9D9"/>
                    </a:solidFill>
                  </a:tcPr>
                </a:tc>
              </a:tr>
            </a:tbl>
          </a:graphicData>
        </a:graphic>
      </p:graphicFrame>
      <p:pic>
        <p:nvPicPr>
          <p:cNvPr id="629" name="Google Shape;629;p67"/>
          <p:cNvPicPr preferRelativeResize="0"/>
          <p:nvPr/>
        </p:nvPicPr>
        <p:blipFill rotWithShape="1">
          <a:blip r:embed="rId3">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630" name="Google Shape;630;p67"/>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sp>
        <p:nvSpPr>
          <p:cNvPr id="631" name="Google Shape;631;p67"/>
          <p:cNvSpPr txBox="1"/>
          <p:nvPr/>
        </p:nvSpPr>
        <p:spPr>
          <a:xfrm>
            <a:off x="2895200" y="286225"/>
            <a:ext cx="3238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FF0000"/>
              </a:solidFill>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6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Related Standards</a:t>
            </a:r>
            <a:endParaRPr/>
          </a:p>
        </p:txBody>
      </p:sp>
      <p:graphicFrame>
        <p:nvGraphicFramePr>
          <p:cNvPr id="637" name="Google Shape;637;p68"/>
          <p:cNvGraphicFramePr/>
          <p:nvPr/>
        </p:nvGraphicFramePr>
        <p:xfrm>
          <a:off x="426000" y="1017800"/>
          <a:ext cx="3000000" cy="3000000"/>
        </p:xfrm>
        <a:graphic>
          <a:graphicData uri="http://schemas.openxmlformats.org/drawingml/2006/table">
            <a:tbl>
              <a:tblPr>
                <a:noFill/>
                <a:tableStyleId>{3EC7C6FA-A96E-41B0-8893-311E44457B48}</a:tableStyleId>
              </a:tblPr>
              <a:tblGrid>
                <a:gridCol w="1463250"/>
                <a:gridCol w="6766350"/>
              </a:tblGrid>
              <a:tr h="462700">
                <a:tc>
                  <a:txBody>
                    <a:bodyPr/>
                    <a:lstStyle/>
                    <a:p>
                      <a:pPr indent="0" lvl="0" marL="0" rtl="0" algn="l">
                        <a:spcBef>
                          <a:spcPts val="0"/>
                        </a:spcBef>
                        <a:spcAft>
                          <a:spcPts val="0"/>
                        </a:spcAft>
                        <a:buNone/>
                      </a:pPr>
                      <a:r>
                        <a:rPr b="1" lang="en">
                          <a:solidFill>
                            <a:schemeClr val="lt1"/>
                          </a:solidFill>
                        </a:rPr>
                        <a:t>Standard Type</a:t>
                      </a:r>
                      <a:endParaRPr b="1">
                        <a:solidFill>
                          <a:schemeClr val="lt1"/>
                        </a:solidFill>
                      </a:endParaRPr>
                    </a:p>
                  </a:txBody>
                  <a:tcPr marT="91425" marB="91425" marR="91425" marL="91425">
                    <a:solidFill>
                      <a:schemeClr val="dk1"/>
                    </a:solidFill>
                  </a:tcPr>
                </a:tc>
                <a:tc>
                  <a:txBody>
                    <a:bodyPr/>
                    <a:lstStyle/>
                    <a:p>
                      <a:pPr indent="0" lvl="0" marL="0" rtl="0" algn="l">
                        <a:spcBef>
                          <a:spcPts val="0"/>
                        </a:spcBef>
                        <a:spcAft>
                          <a:spcPts val="0"/>
                        </a:spcAft>
                        <a:buNone/>
                      </a:pPr>
                      <a:r>
                        <a:rPr b="1" lang="en">
                          <a:solidFill>
                            <a:schemeClr val="lt1"/>
                          </a:solidFill>
                        </a:rPr>
                        <a:t>Description</a:t>
                      </a:r>
                      <a:endParaRPr b="1">
                        <a:solidFill>
                          <a:schemeClr val="lt1"/>
                        </a:solidFill>
                      </a:endParaRPr>
                    </a:p>
                  </a:txBody>
                  <a:tcPr marT="91425" marB="91425" marR="91425" marL="91425">
                    <a:solidFill>
                      <a:schemeClr val="dk1"/>
                    </a:solidFill>
                  </a:tcPr>
                </a:tc>
              </a:tr>
              <a:tr h="567500">
                <a:tc>
                  <a:txBody>
                    <a:bodyPr/>
                    <a:lstStyle/>
                    <a:p>
                      <a:pPr indent="0" lvl="0" marL="0" rtl="0" algn="l">
                        <a:spcBef>
                          <a:spcPts val="0"/>
                        </a:spcBef>
                        <a:spcAft>
                          <a:spcPts val="0"/>
                        </a:spcAft>
                        <a:buNone/>
                      </a:pPr>
                      <a:r>
                        <a:rPr lang="en"/>
                        <a:t>Power over Ethernet (PoE)</a:t>
                      </a:r>
                      <a:endParaRPr/>
                    </a:p>
                  </a:txBody>
                  <a:tcPr marT="0" marB="0" marR="91425" marL="91425" anchor="ctr">
                    <a:solidFill>
                      <a:schemeClr val="lt1"/>
                    </a:solidFill>
                  </a:tcPr>
                </a:tc>
                <a:tc>
                  <a:txBody>
                    <a:bodyPr/>
                    <a:lstStyle/>
                    <a:p>
                      <a:pPr indent="0" lvl="0" marL="0" rtl="0" algn="l">
                        <a:spcBef>
                          <a:spcPts val="0"/>
                        </a:spcBef>
                        <a:spcAft>
                          <a:spcPts val="0"/>
                        </a:spcAft>
                        <a:buNone/>
                      </a:pPr>
                      <a:r>
                        <a:rPr lang="en"/>
                        <a:t>IEEE 802.3af-2003 Standard, to send data and electricity through a twisted-pair Ethernet cable.</a:t>
                      </a:r>
                      <a:endParaRPr/>
                    </a:p>
                  </a:txBody>
                  <a:tcPr marT="0" marB="0" marR="91425" marL="91425" anchor="ctr">
                    <a:solidFill>
                      <a:schemeClr val="lt1"/>
                    </a:solidFill>
                  </a:tcPr>
                </a:tc>
              </a:tr>
              <a:tr h="567500">
                <a:tc>
                  <a:txBody>
                    <a:bodyPr/>
                    <a:lstStyle/>
                    <a:p>
                      <a:pPr indent="0" lvl="0" marL="0" rtl="0" algn="l">
                        <a:spcBef>
                          <a:spcPts val="0"/>
                        </a:spcBef>
                        <a:spcAft>
                          <a:spcPts val="0"/>
                        </a:spcAft>
                        <a:buNone/>
                      </a:pPr>
                      <a:r>
                        <a:rPr lang="en"/>
                        <a:t>Enclosure</a:t>
                      </a:r>
                      <a:r>
                        <a:rPr lang="en"/>
                        <a:t> Ingress</a:t>
                      </a:r>
                      <a:endParaRPr/>
                    </a:p>
                  </a:txBody>
                  <a:tcPr marT="0" marB="0" marR="91425" marL="91425" anchor="ctr">
                    <a:solidFill>
                      <a:schemeClr val="lt1"/>
                    </a:solidFill>
                  </a:tcPr>
                </a:tc>
                <a:tc>
                  <a:txBody>
                    <a:bodyPr/>
                    <a:lstStyle/>
                    <a:p>
                      <a:pPr indent="0" lvl="0" marL="0" rtl="0" algn="l">
                        <a:spcBef>
                          <a:spcPts val="0"/>
                        </a:spcBef>
                        <a:spcAft>
                          <a:spcPts val="0"/>
                        </a:spcAft>
                        <a:buNone/>
                      </a:pPr>
                      <a:r>
                        <a:rPr lang="en"/>
                        <a:t>International Protection Rating, IP65 Standard, offers protection from total dust ingress and low pressure water jets from any direction. </a:t>
                      </a:r>
                      <a:endParaRPr/>
                    </a:p>
                  </a:txBody>
                  <a:tcPr marT="0" marB="0" marR="91425" marL="91425" anchor="ctr">
                    <a:solidFill>
                      <a:schemeClr val="lt1"/>
                    </a:solidFill>
                  </a:tcPr>
                </a:tc>
              </a:tr>
              <a:tr h="567500">
                <a:tc>
                  <a:txBody>
                    <a:bodyPr/>
                    <a:lstStyle/>
                    <a:p>
                      <a:pPr indent="0" lvl="0" marL="0" rtl="0" algn="l">
                        <a:spcBef>
                          <a:spcPts val="0"/>
                        </a:spcBef>
                        <a:spcAft>
                          <a:spcPts val="0"/>
                        </a:spcAft>
                        <a:buNone/>
                      </a:pPr>
                      <a:r>
                        <a:rPr lang="en"/>
                        <a:t>Ethernet </a:t>
                      </a:r>
                      <a:endParaRPr/>
                    </a:p>
                  </a:txBody>
                  <a:tcPr marT="0" marB="0" marR="91425" marL="91425" anchor="ctr">
                    <a:solidFill>
                      <a:schemeClr val="lt1"/>
                    </a:solidFill>
                  </a:tcPr>
                </a:tc>
                <a:tc>
                  <a:txBody>
                    <a:bodyPr/>
                    <a:lstStyle/>
                    <a:p>
                      <a:pPr indent="0" lvl="0" marL="0" rtl="0" algn="l">
                        <a:spcBef>
                          <a:spcPts val="0"/>
                        </a:spcBef>
                        <a:spcAft>
                          <a:spcPts val="0"/>
                        </a:spcAft>
                        <a:buNone/>
                      </a:pPr>
                      <a:r>
                        <a:rPr lang="en"/>
                        <a:t>IEEE 802.3 standard, which supports the network technologies used in local area networks (LAN) and Wide Area Networks (WAN)</a:t>
                      </a:r>
                      <a:endParaRPr/>
                    </a:p>
                  </a:txBody>
                  <a:tcPr marT="0" marB="0" marR="91425" marL="91425" anchor="ctr">
                    <a:solidFill>
                      <a:schemeClr val="lt1"/>
                    </a:solidFill>
                  </a:tcPr>
                </a:tc>
              </a:tr>
              <a:tr h="567500">
                <a:tc>
                  <a:txBody>
                    <a:bodyPr/>
                    <a:lstStyle/>
                    <a:p>
                      <a:pPr indent="0" lvl="0" marL="0" rtl="0" algn="l">
                        <a:spcBef>
                          <a:spcPts val="0"/>
                        </a:spcBef>
                        <a:spcAft>
                          <a:spcPts val="0"/>
                        </a:spcAft>
                        <a:buNone/>
                      </a:pPr>
                      <a:r>
                        <a:rPr lang="en"/>
                        <a:t>CAT6 Cables</a:t>
                      </a:r>
                      <a:endParaRPr/>
                    </a:p>
                  </a:txBody>
                  <a:tcPr marT="0" marB="0" marR="91425" marL="91425" anchor="ctr">
                    <a:solidFill>
                      <a:schemeClr val="lt1"/>
                    </a:solidFill>
                  </a:tcPr>
                </a:tc>
                <a:tc>
                  <a:txBody>
                    <a:bodyPr/>
                    <a:lstStyle/>
                    <a:p>
                      <a:pPr indent="0" lvl="0" marL="0" rtl="0" algn="l">
                        <a:spcBef>
                          <a:spcPts val="0"/>
                        </a:spcBef>
                        <a:spcAft>
                          <a:spcPts val="0"/>
                        </a:spcAft>
                        <a:buNone/>
                      </a:pPr>
                      <a:r>
                        <a:rPr lang="en"/>
                        <a:t>ANSI/TIA-568 standard for commercial building cabling for </a:t>
                      </a:r>
                      <a:r>
                        <a:rPr lang="en"/>
                        <a:t>telecommunication products and services. </a:t>
                      </a:r>
                      <a:endParaRPr/>
                    </a:p>
                  </a:txBody>
                  <a:tcPr marT="0" marB="0" marR="91425" marL="91425" anchor="ctr">
                    <a:solidFill>
                      <a:schemeClr val="lt1"/>
                    </a:solidFill>
                  </a:tcPr>
                </a:tc>
              </a:tr>
              <a:tr h="375725">
                <a:tc>
                  <a:txBody>
                    <a:bodyPr/>
                    <a:lstStyle/>
                    <a:p>
                      <a:pPr indent="0" lvl="0" marL="0" rtl="0" algn="l">
                        <a:spcBef>
                          <a:spcPts val="0"/>
                        </a:spcBef>
                        <a:spcAft>
                          <a:spcPts val="0"/>
                        </a:spcAft>
                        <a:buNone/>
                      </a:pPr>
                      <a:r>
                        <a:rPr lang="en"/>
                        <a:t>PCB design</a:t>
                      </a:r>
                      <a:endParaRPr/>
                    </a:p>
                  </a:txBody>
                  <a:tcPr marT="0" marB="0" marR="91425" marL="91425" anchor="ctr">
                    <a:solidFill>
                      <a:schemeClr val="lt1"/>
                    </a:solidFill>
                  </a:tcPr>
                </a:tc>
                <a:tc>
                  <a:txBody>
                    <a:bodyPr/>
                    <a:lstStyle/>
                    <a:p>
                      <a:pPr indent="0" lvl="0" marL="0" rtl="0" algn="l">
                        <a:spcBef>
                          <a:spcPts val="0"/>
                        </a:spcBef>
                        <a:spcAft>
                          <a:spcPts val="0"/>
                        </a:spcAft>
                        <a:buNone/>
                      </a:pPr>
                      <a:r>
                        <a:rPr lang="en"/>
                        <a:t>IPC-2221, a generic standard that covers aspects of PCB design.</a:t>
                      </a:r>
                      <a:endParaRPr/>
                    </a:p>
                  </a:txBody>
                  <a:tcPr marT="0" marB="0" marR="91425" marL="91425" anchor="ctr">
                    <a:solidFill>
                      <a:schemeClr val="lt1"/>
                    </a:solidFill>
                  </a:tcPr>
                </a:tc>
              </a:tr>
              <a:tr h="567500">
                <a:tc>
                  <a:txBody>
                    <a:bodyPr/>
                    <a:lstStyle/>
                    <a:p>
                      <a:pPr indent="0" lvl="0" marL="0" rtl="0" algn="l">
                        <a:spcBef>
                          <a:spcPts val="0"/>
                        </a:spcBef>
                        <a:spcAft>
                          <a:spcPts val="0"/>
                        </a:spcAft>
                        <a:buNone/>
                      </a:pPr>
                      <a:r>
                        <a:rPr lang="en"/>
                        <a:t>Electronic Soldering</a:t>
                      </a:r>
                      <a:endParaRPr/>
                    </a:p>
                  </a:txBody>
                  <a:tcPr marT="0" marB="0" marR="91425" marL="91425" anchor="ctr">
                    <a:solidFill>
                      <a:schemeClr val="lt1"/>
                    </a:solidFill>
                  </a:tcPr>
                </a:tc>
                <a:tc>
                  <a:txBody>
                    <a:bodyPr/>
                    <a:lstStyle/>
                    <a:p>
                      <a:pPr indent="0" lvl="0" marL="0" rtl="0" algn="l">
                        <a:spcBef>
                          <a:spcPts val="0"/>
                        </a:spcBef>
                        <a:spcAft>
                          <a:spcPts val="0"/>
                        </a:spcAft>
                        <a:buNone/>
                      </a:pPr>
                      <a:r>
                        <a:rPr lang="en"/>
                        <a:t>IPC J-STD-001, defines material and process requirements for soldered electrical and electronic assemblies.</a:t>
                      </a:r>
                      <a:endParaRPr/>
                    </a:p>
                  </a:txBody>
                  <a:tcPr marT="0" marB="0" marR="91425" marL="91425" anchor="ctr">
                    <a:solidFill>
                      <a:schemeClr val="lt1"/>
                    </a:solidFill>
                  </a:tcPr>
                </a:tc>
              </a:tr>
            </a:tbl>
          </a:graphicData>
        </a:graphic>
      </p:graphicFrame>
      <p:grpSp>
        <p:nvGrpSpPr>
          <p:cNvPr id="638" name="Google Shape;638;p68"/>
          <p:cNvGrpSpPr/>
          <p:nvPr/>
        </p:nvGrpSpPr>
        <p:grpSpPr>
          <a:xfrm>
            <a:off x="8030700" y="76200"/>
            <a:ext cx="1082400" cy="900825"/>
            <a:chOff x="7878300" y="76200"/>
            <a:chExt cx="1082400" cy="900825"/>
          </a:xfrm>
        </p:grpSpPr>
        <p:pic>
          <p:nvPicPr>
            <p:cNvPr id="639" name="Google Shape;639;p68"/>
            <p:cNvPicPr preferRelativeResize="0"/>
            <p:nvPr/>
          </p:nvPicPr>
          <p:blipFill rotWithShape="1">
            <a:blip r:embed="rId3">
              <a:alphaModFix/>
            </a:blip>
            <a:srcRect b="8684" l="25294" r="17891" t="13074"/>
            <a:stretch/>
          </p:blipFill>
          <p:spPr>
            <a:xfrm>
              <a:off x="8170978" y="76200"/>
              <a:ext cx="484632" cy="607713"/>
            </a:xfrm>
            <a:prstGeom prst="rect">
              <a:avLst/>
            </a:prstGeom>
            <a:noFill/>
            <a:ln cap="flat" cmpd="sng" w="28575">
              <a:solidFill>
                <a:schemeClr val="dk1"/>
              </a:solidFill>
              <a:prstDash val="solid"/>
              <a:round/>
              <a:headEnd len="sm" w="sm" type="none"/>
              <a:tailEnd len="sm" w="sm" type="none"/>
            </a:ln>
          </p:spPr>
        </p:pic>
        <p:sp>
          <p:nvSpPr>
            <p:cNvPr id="640" name="Google Shape;640;p68"/>
            <p:cNvSpPr txBox="1"/>
            <p:nvPr/>
          </p:nvSpPr>
          <p:spPr>
            <a:xfrm>
              <a:off x="78783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Oscar Acuna</a:t>
              </a:r>
              <a:endParaRPr sz="1200">
                <a:latin typeface="Roboto"/>
                <a:ea typeface="Roboto"/>
                <a:cs typeface="Roboto"/>
                <a:sym typeface="Roboto"/>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69"/>
          <p:cNvSpPr txBox="1"/>
          <p:nvPr>
            <p:ph idx="4294967295" type="body"/>
          </p:nvPr>
        </p:nvSpPr>
        <p:spPr>
          <a:xfrm>
            <a:off x="311700" y="1229875"/>
            <a:ext cx="2027100" cy="48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lt1"/>
                </a:solidFill>
              </a:rPr>
              <a:t>Conference Paper</a:t>
            </a:r>
            <a:endParaRPr>
              <a:solidFill>
                <a:schemeClr val="lt1"/>
              </a:solidFill>
            </a:endParaRPr>
          </a:p>
        </p:txBody>
      </p:sp>
      <p:pic>
        <p:nvPicPr>
          <p:cNvPr id="646" name="Google Shape;646;p69"/>
          <p:cNvPicPr preferRelativeResize="0"/>
          <p:nvPr/>
        </p:nvPicPr>
        <p:blipFill>
          <a:blip r:embed="rId3">
            <a:alphaModFix/>
          </a:blip>
          <a:stretch>
            <a:fillRect/>
          </a:stretch>
        </p:blipFill>
        <p:spPr>
          <a:xfrm>
            <a:off x="297100" y="1712275"/>
            <a:ext cx="2056300" cy="2961100"/>
          </a:xfrm>
          <a:prstGeom prst="rect">
            <a:avLst/>
          </a:prstGeom>
          <a:noFill/>
          <a:ln>
            <a:noFill/>
          </a:ln>
        </p:spPr>
      </p:pic>
      <p:sp>
        <p:nvSpPr>
          <p:cNvPr id="647" name="Google Shape;647;p69"/>
          <p:cNvSpPr txBox="1"/>
          <p:nvPr>
            <p:ph idx="4294967295" type="body"/>
          </p:nvPr>
        </p:nvSpPr>
        <p:spPr>
          <a:xfrm>
            <a:off x="3523950" y="1229875"/>
            <a:ext cx="20271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chemeClr val="lt1"/>
                </a:solidFill>
              </a:rPr>
              <a:t>Demo Video</a:t>
            </a:r>
            <a:endParaRPr>
              <a:solidFill>
                <a:schemeClr val="lt1"/>
              </a:solidFill>
            </a:endParaRPr>
          </a:p>
        </p:txBody>
      </p:sp>
      <p:sp>
        <p:nvSpPr>
          <p:cNvPr id="648" name="Google Shape;648;p69"/>
          <p:cNvSpPr txBox="1"/>
          <p:nvPr/>
        </p:nvSpPr>
        <p:spPr>
          <a:xfrm>
            <a:off x="2723900" y="298725"/>
            <a:ext cx="3970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chemeClr val="lt1"/>
                </a:solidFill>
                <a:latin typeface="Roboto"/>
                <a:ea typeface="Roboto"/>
                <a:cs typeface="Roboto"/>
                <a:sym typeface="Roboto"/>
              </a:rPr>
              <a:t>Links</a:t>
            </a:r>
            <a:endParaRPr b="1" sz="2600">
              <a:solidFill>
                <a:schemeClr val="lt1"/>
              </a:solidFill>
              <a:latin typeface="Roboto"/>
              <a:ea typeface="Roboto"/>
              <a:cs typeface="Roboto"/>
              <a:sym typeface="Roboto"/>
            </a:endParaRPr>
          </a:p>
        </p:txBody>
      </p:sp>
      <p:pic>
        <p:nvPicPr>
          <p:cNvPr id="649" name="Google Shape;649;p69"/>
          <p:cNvPicPr preferRelativeResize="0"/>
          <p:nvPr/>
        </p:nvPicPr>
        <p:blipFill>
          <a:blip r:embed="rId4">
            <a:alphaModFix/>
          </a:blip>
          <a:stretch>
            <a:fillRect/>
          </a:stretch>
        </p:blipFill>
        <p:spPr>
          <a:xfrm>
            <a:off x="3508800" y="1711500"/>
            <a:ext cx="2057400" cy="2962656"/>
          </a:xfrm>
          <a:prstGeom prst="rect">
            <a:avLst/>
          </a:prstGeom>
          <a:noFill/>
          <a:ln>
            <a:noFill/>
          </a:ln>
        </p:spPr>
      </p:pic>
      <p:sp>
        <p:nvSpPr>
          <p:cNvPr id="650" name="Google Shape;650;p69"/>
          <p:cNvSpPr txBox="1"/>
          <p:nvPr>
            <p:ph idx="4294967295" type="body"/>
          </p:nvPr>
        </p:nvSpPr>
        <p:spPr>
          <a:xfrm>
            <a:off x="6736750" y="1229863"/>
            <a:ext cx="20271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chemeClr val="lt1"/>
                </a:solidFill>
              </a:rPr>
              <a:t>Final</a:t>
            </a:r>
            <a:r>
              <a:rPr lang="en">
                <a:solidFill>
                  <a:schemeClr val="lt1"/>
                </a:solidFill>
              </a:rPr>
              <a:t> Video</a:t>
            </a:r>
            <a:endParaRPr>
              <a:solidFill>
                <a:schemeClr val="lt1"/>
              </a:solidFill>
            </a:endParaRPr>
          </a:p>
        </p:txBody>
      </p:sp>
      <p:pic>
        <p:nvPicPr>
          <p:cNvPr id="651" name="Google Shape;651;p69"/>
          <p:cNvPicPr preferRelativeResize="0"/>
          <p:nvPr/>
        </p:nvPicPr>
        <p:blipFill>
          <a:blip r:embed="rId5">
            <a:alphaModFix/>
          </a:blip>
          <a:stretch>
            <a:fillRect/>
          </a:stretch>
        </p:blipFill>
        <p:spPr>
          <a:xfrm>
            <a:off x="6721600" y="1711488"/>
            <a:ext cx="2057400" cy="296265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id="656" name="Google Shape;656;p70"/>
          <p:cNvPicPr preferRelativeResize="0"/>
          <p:nvPr/>
        </p:nvPicPr>
        <p:blipFill>
          <a:blip r:embed="rId3">
            <a:alphaModFix/>
          </a:blip>
          <a:stretch>
            <a:fillRect/>
          </a:stretch>
        </p:blipFill>
        <p:spPr>
          <a:xfrm>
            <a:off x="0" y="-16525"/>
            <a:ext cx="9144000" cy="5143453"/>
          </a:xfrm>
          <a:prstGeom prst="rect">
            <a:avLst/>
          </a:prstGeom>
          <a:noFill/>
          <a:ln>
            <a:noFill/>
          </a:ln>
        </p:spPr>
      </p:pic>
      <p:sp>
        <p:nvSpPr>
          <p:cNvPr id="657" name="Google Shape;657;p70"/>
          <p:cNvSpPr/>
          <p:nvPr/>
        </p:nvSpPr>
        <p:spPr>
          <a:xfrm>
            <a:off x="-100" y="3655950"/>
            <a:ext cx="9144000" cy="1470900"/>
          </a:xfrm>
          <a:prstGeom prst="rect">
            <a:avLst/>
          </a:prstGeom>
          <a:solidFill>
            <a:srgbClr val="000000">
              <a:alpha val="910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70"/>
          <p:cNvSpPr txBox="1"/>
          <p:nvPr>
            <p:ph type="ctrTitle"/>
          </p:nvPr>
        </p:nvSpPr>
        <p:spPr>
          <a:xfrm>
            <a:off x="272450" y="4098900"/>
            <a:ext cx="4863600" cy="58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solidFill>
                  <a:schemeClr val="lt2"/>
                </a:solidFill>
              </a:rPr>
              <a:t>Smart Parking Garage System</a:t>
            </a:r>
            <a:endParaRPr sz="2700">
              <a:solidFill>
                <a:schemeClr val="lt2"/>
              </a:solidFill>
            </a:endParaRPr>
          </a:p>
        </p:txBody>
      </p:sp>
      <p:sp>
        <p:nvSpPr>
          <p:cNvPr id="659" name="Google Shape;659;p70"/>
          <p:cNvSpPr txBox="1"/>
          <p:nvPr>
            <p:ph idx="1" type="subTitle"/>
          </p:nvPr>
        </p:nvSpPr>
        <p:spPr>
          <a:xfrm>
            <a:off x="5417375" y="4135650"/>
            <a:ext cx="1191600" cy="51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accent2"/>
                </a:solidFill>
              </a:rPr>
              <a:t>Group B</a:t>
            </a:r>
            <a:endParaRPr sz="2000">
              <a:solidFill>
                <a:schemeClr val="accent2"/>
              </a:solidFill>
            </a:endParaRPr>
          </a:p>
        </p:txBody>
      </p:sp>
      <p:sp>
        <p:nvSpPr>
          <p:cNvPr id="660" name="Google Shape;660;p70"/>
          <p:cNvSpPr/>
          <p:nvPr/>
        </p:nvSpPr>
        <p:spPr>
          <a:xfrm>
            <a:off x="5219700" y="3899250"/>
            <a:ext cx="44400" cy="984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70"/>
          <p:cNvSpPr/>
          <p:nvPr/>
        </p:nvSpPr>
        <p:spPr>
          <a:xfrm>
            <a:off x="-100" y="273825"/>
            <a:ext cx="9144000" cy="710400"/>
          </a:xfrm>
          <a:prstGeom prst="rect">
            <a:avLst/>
          </a:prstGeom>
          <a:solidFill>
            <a:srgbClr val="000000">
              <a:alpha val="910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70"/>
          <p:cNvSpPr txBox="1"/>
          <p:nvPr>
            <p:ph type="ctrTitle"/>
          </p:nvPr>
        </p:nvSpPr>
        <p:spPr>
          <a:xfrm>
            <a:off x="3017850" y="162600"/>
            <a:ext cx="3108300" cy="910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t>Thank You</a:t>
            </a:r>
            <a:endParaRPr sz="4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8"/>
          <p:cNvSpPr txBox="1"/>
          <p:nvPr>
            <p:ph type="title"/>
          </p:nvPr>
        </p:nvSpPr>
        <p:spPr>
          <a:xfrm>
            <a:off x="311700" y="18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Project Description and Overview</a:t>
            </a:r>
            <a:endParaRPr b="1"/>
          </a:p>
          <a:p>
            <a:pPr indent="0" lvl="0" marL="0" rtl="0" algn="l">
              <a:spcBef>
                <a:spcPts val="0"/>
              </a:spcBef>
              <a:spcAft>
                <a:spcPts val="0"/>
              </a:spcAft>
              <a:buNone/>
            </a:pPr>
            <a:r>
              <a:t/>
            </a:r>
            <a:endParaRPr b="1"/>
          </a:p>
        </p:txBody>
      </p:sp>
      <p:sp>
        <p:nvSpPr>
          <p:cNvPr id="137" name="Google Shape;137;p18"/>
          <p:cNvSpPr txBox="1"/>
          <p:nvPr/>
        </p:nvSpPr>
        <p:spPr>
          <a:xfrm>
            <a:off x="311700" y="1332625"/>
            <a:ext cx="45393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Parking garage regional info system</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Through computer vision, detect vehicles and </a:t>
            </a:r>
            <a:r>
              <a:rPr lang="en" sz="1800">
                <a:solidFill>
                  <a:schemeClr val="dk1"/>
                </a:solidFill>
                <a:latin typeface="Roboto"/>
                <a:ea typeface="Roboto"/>
                <a:cs typeface="Roboto"/>
                <a:sym typeface="Roboto"/>
              </a:rPr>
              <a:t>transmit</a:t>
            </a:r>
            <a:r>
              <a:rPr lang="en" sz="1800">
                <a:solidFill>
                  <a:schemeClr val="dk1"/>
                </a:solidFill>
                <a:latin typeface="Roboto"/>
                <a:ea typeface="Roboto"/>
                <a:cs typeface="Roboto"/>
                <a:sym typeface="Roboto"/>
              </a:rPr>
              <a:t> info to display</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GUI application shows entire parking spot availability breakdown</a:t>
            </a:r>
            <a:endParaRPr sz="1800">
              <a:solidFill>
                <a:schemeClr val="dk1"/>
              </a:solidFill>
              <a:latin typeface="Roboto"/>
              <a:ea typeface="Roboto"/>
              <a:cs typeface="Roboto"/>
              <a:sym typeface="Roboto"/>
            </a:endParaRPr>
          </a:p>
          <a:p>
            <a:pPr indent="0" lvl="0" marL="457200" rtl="0" algn="l">
              <a:spcBef>
                <a:spcPts val="0"/>
              </a:spcBef>
              <a:spcAft>
                <a:spcPts val="0"/>
              </a:spcAft>
              <a:buNone/>
            </a:pPr>
            <a:r>
              <a:t/>
            </a:r>
            <a:endParaRPr sz="1800">
              <a:solidFill>
                <a:srgbClr val="FF0000"/>
              </a:solidFill>
              <a:latin typeface="Roboto"/>
              <a:ea typeface="Roboto"/>
              <a:cs typeface="Roboto"/>
              <a:sym typeface="Roboto"/>
            </a:endParaRPr>
          </a:p>
        </p:txBody>
      </p:sp>
      <p:pic>
        <p:nvPicPr>
          <p:cNvPr id="138" name="Google Shape;138;p18"/>
          <p:cNvPicPr preferRelativeResize="0"/>
          <p:nvPr/>
        </p:nvPicPr>
        <p:blipFill>
          <a:blip r:embed="rId3">
            <a:alphaModFix/>
          </a:blip>
          <a:stretch>
            <a:fillRect/>
          </a:stretch>
        </p:blipFill>
        <p:spPr>
          <a:xfrm>
            <a:off x="4887975" y="1398350"/>
            <a:ext cx="4069651" cy="2713100"/>
          </a:xfrm>
          <a:prstGeom prst="rect">
            <a:avLst/>
          </a:prstGeom>
          <a:noFill/>
          <a:ln>
            <a:noFill/>
          </a:ln>
        </p:spPr>
      </p:pic>
      <p:pic>
        <p:nvPicPr>
          <p:cNvPr id="139" name="Google Shape;139;p18"/>
          <p:cNvPicPr preferRelativeResize="0"/>
          <p:nvPr/>
        </p:nvPicPr>
        <p:blipFill rotWithShape="1">
          <a:blip r:embed="rId4">
            <a:alphaModFix/>
          </a:blip>
          <a:srcRect b="8405" l="7261" r="0" t="28009"/>
          <a:stretch/>
        </p:blipFill>
        <p:spPr>
          <a:xfrm>
            <a:off x="8219725" y="105650"/>
            <a:ext cx="779550" cy="801700"/>
          </a:xfrm>
          <a:prstGeom prst="rect">
            <a:avLst/>
          </a:prstGeom>
          <a:noFill/>
          <a:ln cap="flat" cmpd="sng" w="28575">
            <a:solidFill>
              <a:schemeClr val="dk1"/>
            </a:solidFill>
            <a:prstDash val="solid"/>
            <a:round/>
            <a:headEnd len="sm" w="sm" type="none"/>
            <a:tailEnd len="sm" w="sm" type="none"/>
          </a:ln>
        </p:spPr>
      </p:pic>
      <p:sp>
        <p:nvSpPr>
          <p:cNvPr id="140" name="Google Shape;140;p18"/>
          <p:cNvSpPr txBox="1"/>
          <p:nvPr/>
        </p:nvSpPr>
        <p:spPr>
          <a:xfrm>
            <a:off x="8011300" y="907350"/>
            <a:ext cx="119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Kyle Carpenter</a:t>
            </a:r>
            <a:endParaRPr sz="1200">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9"/>
          <p:cNvPicPr preferRelativeResize="0"/>
          <p:nvPr/>
        </p:nvPicPr>
        <p:blipFill rotWithShape="1">
          <a:blip r:embed="rId3">
            <a:alphaModFix/>
          </a:blip>
          <a:srcRect b="8405" l="7261" r="0" t="28009"/>
          <a:stretch/>
        </p:blipFill>
        <p:spPr>
          <a:xfrm>
            <a:off x="8219725" y="105650"/>
            <a:ext cx="779550" cy="801700"/>
          </a:xfrm>
          <a:prstGeom prst="rect">
            <a:avLst/>
          </a:prstGeom>
          <a:noFill/>
          <a:ln cap="flat" cmpd="sng" w="28575">
            <a:solidFill>
              <a:schemeClr val="dk1"/>
            </a:solidFill>
            <a:prstDash val="solid"/>
            <a:round/>
            <a:headEnd len="sm" w="sm" type="none"/>
            <a:tailEnd len="sm" w="sm" type="none"/>
          </a:ln>
        </p:spPr>
      </p:pic>
      <p:sp>
        <p:nvSpPr>
          <p:cNvPr id="146" name="Google Shape;146;p19"/>
          <p:cNvSpPr txBox="1"/>
          <p:nvPr/>
        </p:nvSpPr>
        <p:spPr>
          <a:xfrm>
            <a:off x="8011300" y="907350"/>
            <a:ext cx="119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Kyle Carpenter</a:t>
            </a:r>
            <a:endParaRPr sz="1200">
              <a:latin typeface="Roboto"/>
              <a:ea typeface="Roboto"/>
              <a:cs typeface="Roboto"/>
              <a:sym typeface="Roboto"/>
            </a:endParaRPr>
          </a:p>
        </p:txBody>
      </p:sp>
      <p:graphicFrame>
        <p:nvGraphicFramePr>
          <p:cNvPr id="147" name="Google Shape;147;p19"/>
          <p:cNvGraphicFramePr/>
          <p:nvPr/>
        </p:nvGraphicFramePr>
        <p:xfrm>
          <a:off x="919025" y="763250"/>
          <a:ext cx="3000000" cy="3000000"/>
        </p:xfrm>
        <a:graphic>
          <a:graphicData uri="http://schemas.openxmlformats.org/drawingml/2006/table">
            <a:tbl>
              <a:tblPr>
                <a:noFill/>
                <a:tableStyleId>{3EC7C6FA-A96E-41B0-8893-311E44457B48}</a:tableStyleId>
              </a:tblPr>
              <a:tblGrid>
                <a:gridCol w="1809750"/>
                <a:gridCol w="1809750"/>
                <a:gridCol w="1809750"/>
              </a:tblGrid>
              <a:tr h="381000">
                <a:tc>
                  <a:txBody>
                    <a:bodyPr/>
                    <a:lstStyle/>
                    <a:p>
                      <a:pPr indent="0" lvl="0" marL="0" rtl="0" algn="l">
                        <a:spcBef>
                          <a:spcPts val="0"/>
                        </a:spcBef>
                        <a:spcAft>
                          <a:spcPts val="0"/>
                        </a:spcAft>
                        <a:buNone/>
                      </a:pPr>
                      <a:r>
                        <a:rPr b="1" lang="en" sz="1800"/>
                        <a:t>Component</a:t>
                      </a:r>
                      <a:endParaRPr b="1" sz="1800"/>
                    </a:p>
                  </a:txBody>
                  <a:tcPr marT="91425" marB="91425" marR="91425" marL="91425"/>
                </a:tc>
                <a:tc>
                  <a:txBody>
                    <a:bodyPr/>
                    <a:lstStyle/>
                    <a:p>
                      <a:pPr indent="0" lvl="0" marL="0" rtl="0" algn="l">
                        <a:spcBef>
                          <a:spcPts val="0"/>
                        </a:spcBef>
                        <a:spcAft>
                          <a:spcPts val="0"/>
                        </a:spcAft>
                        <a:buNone/>
                      </a:pPr>
                      <a:r>
                        <a:rPr b="1" lang="en" sz="1800"/>
                        <a:t>Parameter</a:t>
                      </a:r>
                      <a:endParaRPr b="1" sz="1800"/>
                    </a:p>
                  </a:txBody>
                  <a:tcPr marT="91425" marB="91425" marR="91425" marL="91425"/>
                </a:tc>
                <a:tc>
                  <a:txBody>
                    <a:bodyPr/>
                    <a:lstStyle/>
                    <a:p>
                      <a:pPr indent="0" lvl="0" marL="0" rtl="0" algn="l">
                        <a:spcBef>
                          <a:spcPts val="0"/>
                        </a:spcBef>
                        <a:spcAft>
                          <a:spcPts val="0"/>
                        </a:spcAft>
                        <a:buNone/>
                      </a:pPr>
                      <a:r>
                        <a:rPr b="1" lang="en" sz="1800"/>
                        <a:t>Specification</a:t>
                      </a:r>
                      <a:endParaRPr b="1" sz="1800"/>
                    </a:p>
                  </a:txBody>
                  <a:tcPr marT="91425" marB="91425" marR="91425" marL="91425"/>
                </a:tc>
              </a:tr>
              <a:tr h="381000">
                <a:tc>
                  <a:txBody>
                    <a:bodyPr/>
                    <a:lstStyle/>
                    <a:p>
                      <a:pPr indent="0" lvl="0" marL="0" rtl="0" algn="l">
                        <a:spcBef>
                          <a:spcPts val="0"/>
                        </a:spcBef>
                        <a:spcAft>
                          <a:spcPts val="0"/>
                        </a:spcAft>
                        <a:buNone/>
                      </a:pPr>
                      <a:r>
                        <a:rPr lang="en" sz="1800"/>
                        <a:t>System</a:t>
                      </a:r>
                      <a:endParaRPr sz="1800"/>
                    </a:p>
                  </a:txBody>
                  <a:tcPr marT="91425" marB="91425" marR="91425" marL="91425"/>
                </a:tc>
                <a:tc>
                  <a:txBody>
                    <a:bodyPr/>
                    <a:lstStyle/>
                    <a:p>
                      <a:pPr indent="0" lvl="0" marL="0" rtl="0" algn="l">
                        <a:spcBef>
                          <a:spcPts val="0"/>
                        </a:spcBef>
                        <a:spcAft>
                          <a:spcPts val="0"/>
                        </a:spcAft>
                        <a:buNone/>
                      </a:pPr>
                      <a:r>
                        <a:rPr lang="en" sz="1800"/>
                        <a:t>Max Update Delay</a:t>
                      </a:r>
                      <a:endParaRPr sz="1800"/>
                    </a:p>
                  </a:txBody>
                  <a:tcPr marT="91425" marB="91425" marR="91425" marL="91425"/>
                </a:tc>
                <a:tc>
                  <a:txBody>
                    <a:bodyPr/>
                    <a:lstStyle/>
                    <a:p>
                      <a:pPr indent="0" lvl="0" marL="0" rtl="0" algn="l">
                        <a:spcBef>
                          <a:spcPts val="0"/>
                        </a:spcBef>
                        <a:spcAft>
                          <a:spcPts val="0"/>
                        </a:spcAft>
                        <a:buNone/>
                      </a:pPr>
                      <a:r>
                        <a:rPr lang="en" sz="1800"/>
                        <a:t>10 sec</a:t>
                      </a:r>
                      <a:endParaRPr sz="1800"/>
                    </a:p>
                  </a:txBody>
                  <a:tcPr marT="91425" marB="91425" marR="91425" marL="91425"/>
                </a:tc>
              </a:tr>
              <a:tr h="381000">
                <a:tc>
                  <a:txBody>
                    <a:bodyPr/>
                    <a:lstStyle/>
                    <a:p>
                      <a:pPr indent="0" lvl="0" marL="0" rtl="0" algn="l">
                        <a:spcBef>
                          <a:spcPts val="0"/>
                        </a:spcBef>
                        <a:spcAft>
                          <a:spcPts val="0"/>
                        </a:spcAft>
                        <a:buNone/>
                      </a:pPr>
                      <a:r>
                        <a:rPr lang="en" sz="1800"/>
                        <a:t>LED Display</a:t>
                      </a:r>
                      <a:endParaRPr sz="1800"/>
                    </a:p>
                  </a:txBody>
                  <a:tcPr marT="91425" marB="91425" marR="91425" marL="91425"/>
                </a:tc>
                <a:tc>
                  <a:txBody>
                    <a:bodyPr/>
                    <a:lstStyle/>
                    <a:p>
                      <a:pPr indent="0" lvl="0" marL="0" rtl="0" algn="l">
                        <a:spcBef>
                          <a:spcPts val="0"/>
                        </a:spcBef>
                        <a:spcAft>
                          <a:spcPts val="0"/>
                        </a:spcAft>
                        <a:buNone/>
                      </a:pPr>
                      <a:r>
                        <a:rPr lang="en" sz="1800"/>
                        <a:t>Min Brightness</a:t>
                      </a:r>
                      <a:endParaRPr sz="1800"/>
                    </a:p>
                  </a:txBody>
                  <a:tcPr marT="91425" marB="91425" marR="91425" marL="91425"/>
                </a:tc>
                <a:tc>
                  <a:txBody>
                    <a:bodyPr/>
                    <a:lstStyle/>
                    <a:p>
                      <a:pPr indent="0" lvl="0" marL="0" rtl="0" algn="l">
                        <a:spcBef>
                          <a:spcPts val="0"/>
                        </a:spcBef>
                        <a:spcAft>
                          <a:spcPts val="0"/>
                        </a:spcAft>
                        <a:buNone/>
                      </a:pPr>
                      <a:r>
                        <a:rPr lang="en" sz="1800"/>
                        <a:t>1,000 nits</a:t>
                      </a:r>
                      <a:endParaRPr sz="1800"/>
                    </a:p>
                  </a:txBody>
                  <a:tcPr marT="91425" marB="91425" marR="91425" marL="91425"/>
                </a:tc>
              </a:tr>
              <a:tr h="381000">
                <a:tc>
                  <a:txBody>
                    <a:bodyPr/>
                    <a:lstStyle/>
                    <a:p>
                      <a:pPr indent="0" lvl="0" marL="0" rtl="0" algn="l">
                        <a:spcBef>
                          <a:spcPts val="0"/>
                        </a:spcBef>
                        <a:spcAft>
                          <a:spcPts val="0"/>
                        </a:spcAft>
                        <a:buNone/>
                      </a:pPr>
                      <a:r>
                        <a:rPr lang="en" sz="1800"/>
                        <a:t>Control Unit</a:t>
                      </a:r>
                      <a:endParaRPr sz="1800"/>
                    </a:p>
                  </a:txBody>
                  <a:tcPr marT="91425" marB="91425" marR="91425" marL="91425"/>
                </a:tc>
                <a:tc>
                  <a:txBody>
                    <a:bodyPr/>
                    <a:lstStyle/>
                    <a:p>
                      <a:pPr indent="0" lvl="0" marL="0" rtl="0" algn="l">
                        <a:spcBef>
                          <a:spcPts val="0"/>
                        </a:spcBef>
                        <a:spcAft>
                          <a:spcPts val="0"/>
                        </a:spcAft>
                        <a:buNone/>
                      </a:pPr>
                      <a:r>
                        <a:rPr lang="en" sz="1800"/>
                        <a:t>Min Scalability</a:t>
                      </a:r>
                      <a:endParaRPr sz="1800"/>
                    </a:p>
                  </a:txBody>
                  <a:tcPr marT="91425" marB="91425" marR="91425" marL="91425"/>
                </a:tc>
                <a:tc>
                  <a:txBody>
                    <a:bodyPr/>
                    <a:lstStyle/>
                    <a:p>
                      <a:pPr indent="0" lvl="0" marL="0" rtl="0" algn="l">
                        <a:spcBef>
                          <a:spcPts val="0"/>
                        </a:spcBef>
                        <a:spcAft>
                          <a:spcPts val="0"/>
                        </a:spcAft>
                        <a:buNone/>
                      </a:pPr>
                      <a:r>
                        <a:rPr lang="en" sz="1800"/>
                        <a:t>100 camera/PCB assemblies</a:t>
                      </a:r>
                      <a:endParaRPr sz="1800"/>
                    </a:p>
                  </a:txBody>
                  <a:tcPr marT="91425" marB="91425" marR="91425" marL="91425"/>
                </a:tc>
              </a:tr>
              <a:tr h="381000">
                <a:tc>
                  <a:txBody>
                    <a:bodyPr/>
                    <a:lstStyle/>
                    <a:p>
                      <a:pPr indent="0" lvl="0" marL="0" rtl="0" algn="l">
                        <a:spcBef>
                          <a:spcPts val="0"/>
                        </a:spcBef>
                        <a:spcAft>
                          <a:spcPts val="0"/>
                        </a:spcAft>
                        <a:buNone/>
                      </a:pPr>
                      <a:r>
                        <a:rPr lang="en" sz="1800"/>
                        <a:t>Camera</a:t>
                      </a:r>
                      <a:endParaRPr sz="1800"/>
                    </a:p>
                  </a:txBody>
                  <a:tcPr marT="91425" marB="91425" marR="91425" marL="91425"/>
                </a:tc>
                <a:tc>
                  <a:txBody>
                    <a:bodyPr/>
                    <a:lstStyle/>
                    <a:p>
                      <a:pPr indent="0" lvl="0" marL="0" rtl="0" algn="l">
                        <a:spcBef>
                          <a:spcPts val="0"/>
                        </a:spcBef>
                        <a:spcAft>
                          <a:spcPts val="0"/>
                        </a:spcAft>
                        <a:buNone/>
                      </a:pPr>
                      <a:r>
                        <a:rPr lang="en" sz="1800"/>
                        <a:t>Accuracy</a:t>
                      </a:r>
                      <a:endParaRPr sz="1800"/>
                    </a:p>
                  </a:txBody>
                  <a:tcPr marT="91425" marB="91425" marR="91425" marL="91425"/>
                </a:tc>
                <a:tc>
                  <a:txBody>
                    <a:bodyPr/>
                    <a:lstStyle/>
                    <a:p>
                      <a:pPr indent="0" lvl="0" marL="0" rtl="0" algn="l">
                        <a:spcBef>
                          <a:spcPts val="0"/>
                        </a:spcBef>
                        <a:spcAft>
                          <a:spcPts val="0"/>
                        </a:spcAft>
                        <a:buNone/>
                      </a:pPr>
                      <a:r>
                        <a:rPr lang="en" sz="1800"/>
                        <a:t>95% accurate detecting vehicles entering or leaving</a:t>
                      </a:r>
                      <a:endParaRPr sz="1800"/>
                    </a:p>
                  </a:txBody>
                  <a:tcPr marT="91425" marB="91425" marR="91425" marL="91425"/>
                </a:tc>
              </a:tr>
            </a:tbl>
          </a:graphicData>
        </a:graphic>
      </p:graphicFrame>
      <p:sp>
        <p:nvSpPr>
          <p:cNvPr id="148" name="Google Shape;148;p19"/>
          <p:cNvSpPr txBox="1"/>
          <p:nvPr>
            <p:ph type="title"/>
          </p:nvPr>
        </p:nvSpPr>
        <p:spPr>
          <a:xfrm>
            <a:off x="311700" y="18250"/>
            <a:ext cx="7155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Specifications and Requirements</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0"/>
          <p:cNvPicPr preferRelativeResize="0"/>
          <p:nvPr/>
        </p:nvPicPr>
        <p:blipFill rotWithShape="1">
          <a:blip r:embed="rId3">
            <a:alphaModFix/>
          </a:blip>
          <a:srcRect b="8405" l="7261" r="0" t="28009"/>
          <a:stretch/>
        </p:blipFill>
        <p:spPr>
          <a:xfrm>
            <a:off x="8219725" y="105650"/>
            <a:ext cx="779550" cy="801700"/>
          </a:xfrm>
          <a:prstGeom prst="rect">
            <a:avLst/>
          </a:prstGeom>
          <a:noFill/>
          <a:ln cap="flat" cmpd="sng" w="28575">
            <a:solidFill>
              <a:schemeClr val="dk1"/>
            </a:solidFill>
            <a:prstDash val="solid"/>
            <a:round/>
            <a:headEnd len="sm" w="sm" type="none"/>
            <a:tailEnd len="sm" w="sm" type="none"/>
          </a:ln>
        </p:spPr>
      </p:pic>
      <p:sp>
        <p:nvSpPr>
          <p:cNvPr id="154" name="Google Shape;154;p20"/>
          <p:cNvSpPr txBox="1"/>
          <p:nvPr/>
        </p:nvSpPr>
        <p:spPr>
          <a:xfrm>
            <a:off x="8011300" y="907350"/>
            <a:ext cx="119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Kyle Carpenter</a:t>
            </a:r>
            <a:endParaRPr sz="1200">
              <a:latin typeface="Roboto"/>
              <a:ea typeface="Roboto"/>
              <a:cs typeface="Roboto"/>
              <a:sym typeface="Roboto"/>
            </a:endParaRPr>
          </a:p>
        </p:txBody>
      </p:sp>
      <p:graphicFrame>
        <p:nvGraphicFramePr>
          <p:cNvPr id="155" name="Google Shape;155;p20"/>
          <p:cNvGraphicFramePr/>
          <p:nvPr/>
        </p:nvGraphicFramePr>
        <p:xfrm>
          <a:off x="417950" y="907330"/>
          <a:ext cx="3000000" cy="3000000"/>
        </p:xfrm>
        <a:graphic>
          <a:graphicData uri="http://schemas.openxmlformats.org/drawingml/2006/table">
            <a:tbl>
              <a:tblPr>
                <a:noFill/>
                <a:tableStyleId>{3EC7C6FA-A96E-41B0-8893-311E44457B48}</a:tableStyleId>
              </a:tblPr>
              <a:tblGrid>
                <a:gridCol w="2855825"/>
                <a:gridCol w="1424025"/>
                <a:gridCol w="873475"/>
                <a:gridCol w="943125"/>
                <a:gridCol w="1496900"/>
              </a:tblGrid>
              <a:tr h="425900">
                <a:tc>
                  <a:txBody>
                    <a:bodyPr/>
                    <a:lstStyle/>
                    <a:p>
                      <a:pPr indent="0" lvl="0" marL="0" rtl="0" algn="ctr">
                        <a:spcBef>
                          <a:spcPts val="0"/>
                        </a:spcBef>
                        <a:spcAft>
                          <a:spcPts val="0"/>
                        </a:spcAft>
                        <a:buNone/>
                      </a:pPr>
                      <a:r>
                        <a:t/>
                      </a:r>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t>Oscar</a:t>
                      </a:r>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t>Ridwan</a:t>
                      </a:r>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t>Jordan</a:t>
                      </a:r>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t>Kyle</a:t>
                      </a:r>
                      <a:endParaRPr/>
                    </a:p>
                  </a:txBody>
                  <a:tcPr marT="91425" marB="91425" marR="91425" marL="91425">
                    <a:solidFill>
                      <a:schemeClr val="accent6"/>
                    </a:solidFill>
                  </a:tcPr>
                </a:tc>
              </a:tr>
              <a:tr h="445475">
                <a:tc>
                  <a:txBody>
                    <a:bodyPr/>
                    <a:lstStyle/>
                    <a:p>
                      <a:pPr indent="0" lvl="0" marL="0" rtl="0" algn="ctr">
                        <a:spcBef>
                          <a:spcPts val="0"/>
                        </a:spcBef>
                        <a:spcAft>
                          <a:spcPts val="0"/>
                        </a:spcAft>
                        <a:buNone/>
                      </a:pPr>
                      <a:r>
                        <a:rPr lang="en"/>
                        <a:t>PCB Design</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lang="en">
                          <a:solidFill>
                            <a:srgbClr val="0000FF"/>
                          </a:solidFill>
                        </a:rPr>
                        <a:t>✔</a:t>
                      </a:r>
                      <a:endParaRPr>
                        <a:solidFill>
                          <a:srgbClr val="0000FF"/>
                        </a:solidFill>
                      </a:endParaRPr>
                    </a:p>
                  </a:txBody>
                  <a:tcPr marT="91425" marB="91425" marR="91425" marL="91425"/>
                </a:tc>
                <a:tc>
                  <a:txBody>
                    <a:bodyPr/>
                    <a:lstStyle/>
                    <a:p>
                      <a:pPr indent="0" lvl="0" marL="0" rtl="0" algn="ctr">
                        <a:spcBef>
                          <a:spcPts val="0"/>
                        </a:spcBef>
                        <a:spcAft>
                          <a:spcPts val="0"/>
                        </a:spcAft>
                        <a:buNone/>
                      </a:pPr>
                      <a:r>
                        <a:rPr lang="en">
                          <a:solidFill>
                            <a:srgbClr val="FF9900"/>
                          </a:solidFill>
                        </a:rPr>
                        <a:t>✔</a:t>
                      </a:r>
                      <a:endParaRPr/>
                    </a:p>
                  </a:txBody>
                  <a:tcPr marT="91425" marB="91425" marR="91425" marL="91425"/>
                </a:tc>
              </a:tr>
              <a:tr h="425900">
                <a:tc>
                  <a:txBody>
                    <a:bodyPr/>
                    <a:lstStyle/>
                    <a:p>
                      <a:pPr indent="0" lvl="0" marL="0" rtl="0" algn="ctr">
                        <a:spcBef>
                          <a:spcPts val="0"/>
                        </a:spcBef>
                        <a:spcAft>
                          <a:spcPts val="0"/>
                        </a:spcAft>
                        <a:buNone/>
                      </a:pPr>
                      <a:r>
                        <a:rPr lang="en"/>
                        <a:t>Camera Programming</a:t>
                      </a:r>
                      <a:endParaRPr/>
                    </a:p>
                  </a:txBody>
                  <a:tcPr marT="91425" marB="91425" marR="91425" marL="91425"/>
                </a:tc>
                <a:tc>
                  <a:txBody>
                    <a:bodyPr/>
                    <a:lstStyle/>
                    <a:p>
                      <a:pPr indent="0" lvl="0" marL="0" rtl="0" algn="ctr">
                        <a:spcBef>
                          <a:spcPts val="0"/>
                        </a:spcBef>
                        <a:spcAft>
                          <a:spcPts val="0"/>
                        </a:spcAft>
                        <a:buNone/>
                      </a:pPr>
                      <a:r>
                        <a:rPr lang="en">
                          <a:solidFill>
                            <a:srgbClr val="FF9900"/>
                          </a:solidFill>
                        </a:rPr>
                        <a:t>✔</a:t>
                      </a:r>
                      <a:endParaRPr>
                        <a:solidFill>
                          <a:srgbClr val="FF9900"/>
                        </a:solidFill>
                      </a:endParaRPr>
                    </a:p>
                  </a:txBody>
                  <a:tcPr marT="91425" marB="91425" marR="91425" marL="91425"/>
                </a:tc>
                <a:tc>
                  <a:txBody>
                    <a:bodyPr/>
                    <a:lstStyle/>
                    <a:p>
                      <a:pPr indent="0" lvl="0" marL="0" rtl="0" algn="ctr">
                        <a:spcBef>
                          <a:spcPts val="0"/>
                        </a:spcBef>
                        <a:spcAft>
                          <a:spcPts val="0"/>
                        </a:spcAft>
                        <a:buNone/>
                      </a:pPr>
                      <a:r>
                        <a:rPr lang="en">
                          <a:solidFill>
                            <a:srgbClr val="0000FF"/>
                          </a:solidFill>
                        </a:rPr>
                        <a:t>✔</a:t>
                      </a:r>
                      <a:endParaRPr>
                        <a:solidFill>
                          <a:srgbClr val="0000FF"/>
                        </a:solidFill>
                      </a:endParaRPr>
                    </a:p>
                  </a:txBody>
                  <a:tcPr marT="91425" marB="91425" marR="91425" marL="91425"/>
                </a:tc>
                <a:tc>
                  <a:txBody>
                    <a:bodyPr/>
                    <a:lstStyle/>
                    <a:p>
                      <a:pPr indent="0" lvl="0" marL="0" rtl="0" algn="ctr">
                        <a:spcBef>
                          <a:spcPts val="0"/>
                        </a:spcBef>
                        <a:spcAft>
                          <a:spcPts val="0"/>
                        </a:spcAft>
                        <a:buNone/>
                      </a:pPr>
                      <a:r>
                        <a:rPr lang="en">
                          <a:solidFill>
                            <a:srgbClr val="FF9900"/>
                          </a:solidFill>
                        </a:rPr>
                        <a:t>✔</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425900">
                <a:tc>
                  <a:txBody>
                    <a:bodyPr/>
                    <a:lstStyle/>
                    <a:p>
                      <a:pPr indent="0" lvl="0" marL="0" rtl="0" algn="ctr">
                        <a:spcBef>
                          <a:spcPts val="0"/>
                        </a:spcBef>
                        <a:spcAft>
                          <a:spcPts val="0"/>
                        </a:spcAft>
                        <a:buNone/>
                      </a:pPr>
                      <a:r>
                        <a:rPr lang="en"/>
                        <a:t>MCU Ethernet Programming</a:t>
                      </a:r>
                      <a:endParaRPr/>
                    </a:p>
                  </a:txBody>
                  <a:tcPr marT="91425" marB="91425" marR="91425" marL="91425"/>
                </a:tc>
                <a:tc>
                  <a:txBody>
                    <a:bodyPr/>
                    <a:lstStyle/>
                    <a:p>
                      <a:pPr indent="0" lvl="0" marL="0" rtl="0" algn="ctr">
                        <a:spcBef>
                          <a:spcPts val="0"/>
                        </a:spcBef>
                        <a:spcAft>
                          <a:spcPts val="0"/>
                        </a:spcAft>
                        <a:buNone/>
                      </a:pPr>
                      <a:r>
                        <a:t/>
                      </a:r>
                      <a:endParaRPr>
                        <a:solidFill>
                          <a:srgbClr val="FF9900"/>
                        </a:solidFill>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lang="en">
                          <a:solidFill>
                            <a:srgbClr val="0000FF"/>
                          </a:solidFill>
                        </a:rPr>
                        <a:t>✔</a:t>
                      </a:r>
                      <a:endParaRPr/>
                    </a:p>
                  </a:txBody>
                  <a:tcPr marT="91425" marB="91425" marR="91425" marL="91425"/>
                </a:tc>
              </a:tr>
              <a:tr h="655225">
                <a:tc>
                  <a:txBody>
                    <a:bodyPr/>
                    <a:lstStyle/>
                    <a:p>
                      <a:pPr indent="0" lvl="0" marL="0" rtl="0" algn="ctr">
                        <a:spcBef>
                          <a:spcPts val="0"/>
                        </a:spcBef>
                        <a:spcAft>
                          <a:spcPts val="0"/>
                        </a:spcAft>
                        <a:buNone/>
                      </a:pPr>
                      <a:r>
                        <a:rPr lang="en"/>
                        <a:t>MCU LED Matrix Driver Programming</a:t>
                      </a:r>
                      <a:endParaRPr/>
                    </a:p>
                  </a:txBody>
                  <a:tcPr marT="91425" marB="91425" marR="91425" marL="91425"/>
                </a:tc>
                <a:tc>
                  <a:txBody>
                    <a:bodyPr/>
                    <a:lstStyle/>
                    <a:p>
                      <a:pPr indent="0" lvl="0" marL="0" rtl="0" algn="ctr">
                        <a:spcBef>
                          <a:spcPts val="0"/>
                        </a:spcBef>
                        <a:spcAft>
                          <a:spcPts val="0"/>
                        </a:spcAft>
                        <a:buNone/>
                      </a:pPr>
                      <a:r>
                        <a:rPr lang="en">
                          <a:solidFill>
                            <a:srgbClr val="FF9900"/>
                          </a:solidFill>
                        </a:rPr>
                        <a:t>✔</a:t>
                      </a:r>
                      <a:endParaRPr>
                        <a:solidFill>
                          <a:srgbClr val="FF9900"/>
                        </a:solidFill>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lang="en">
                          <a:solidFill>
                            <a:srgbClr val="0000FF"/>
                          </a:solidFill>
                        </a:rPr>
                        <a:t>✔</a:t>
                      </a:r>
                      <a:endParaRPr/>
                    </a:p>
                  </a:txBody>
                  <a:tcPr marT="91425" marB="91425" marR="91425" marL="91425"/>
                </a:tc>
              </a:tr>
              <a:tr h="655225">
                <a:tc>
                  <a:txBody>
                    <a:bodyPr/>
                    <a:lstStyle/>
                    <a:p>
                      <a:pPr indent="0" lvl="0" marL="0" rtl="0" algn="ctr">
                        <a:spcBef>
                          <a:spcPts val="0"/>
                        </a:spcBef>
                        <a:spcAft>
                          <a:spcPts val="0"/>
                        </a:spcAft>
                        <a:buNone/>
                      </a:pPr>
                      <a:r>
                        <a:rPr lang="en"/>
                        <a:t>Java Background Service and GUI Programming</a:t>
                      </a:r>
                      <a:endParaRPr/>
                    </a:p>
                  </a:txBody>
                  <a:tcPr marT="91425" marB="91425" marR="91425" marL="91425"/>
                </a:tc>
                <a:tc>
                  <a:txBody>
                    <a:bodyPr/>
                    <a:lstStyle/>
                    <a:p>
                      <a:pPr indent="0" lvl="0" marL="0" rtl="0" algn="ctr">
                        <a:spcBef>
                          <a:spcPts val="0"/>
                        </a:spcBef>
                        <a:spcAft>
                          <a:spcPts val="0"/>
                        </a:spcAft>
                        <a:buNone/>
                      </a:pPr>
                      <a:r>
                        <a:rPr lang="en">
                          <a:solidFill>
                            <a:srgbClr val="0000FF"/>
                          </a:solidFill>
                        </a:rPr>
                        <a:t>✔</a:t>
                      </a:r>
                      <a:endParaRPr>
                        <a:solidFill>
                          <a:srgbClr val="0000FF"/>
                        </a:solidFill>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r>
              <a:tr h="425900">
                <a:tc>
                  <a:txBody>
                    <a:bodyPr/>
                    <a:lstStyle/>
                    <a:p>
                      <a:pPr indent="0" lvl="0" marL="0" rtl="0" algn="ctr">
                        <a:spcBef>
                          <a:spcPts val="0"/>
                        </a:spcBef>
                        <a:spcAft>
                          <a:spcPts val="0"/>
                        </a:spcAft>
                        <a:buNone/>
                      </a:pPr>
                      <a:r>
                        <a:rPr lang="en"/>
                        <a:t>Database Programming</a:t>
                      </a:r>
                      <a:endParaRPr/>
                    </a:p>
                  </a:txBody>
                  <a:tcPr marT="91425" marB="91425" marR="91425" marL="91425"/>
                </a:tc>
                <a:tc>
                  <a:txBody>
                    <a:bodyPr/>
                    <a:lstStyle/>
                    <a:p>
                      <a:pPr indent="0" lvl="0" marL="0" rtl="0" algn="ctr">
                        <a:spcBef>
                          <a:spcPts val="0"/>
                        </a:spcBef>
                        <a:spcAft>
                          <a:spcPts val="0"/>
                        </a:spcAft>
                        <a:buNone/>
                      </a:pPr>
                      <a:r>
                        <a:rPr lang="en">
                          <a:solidFill>
                            <a:srgbClr val="0000FF"/>
                          </a:solidFill>
                        </a:rPr>
                        <a:t>✔</a:t>
                      </a:r>
                      <a:endParaRPr>
                        <a:solidFill>
                          <a:srgbClr val="0000FF"/>
                        </a:solidFill>
                      </a:endParaRPr>
                    </a:p>
                  </a:txBody>
                  <a:tcPr marT="91425" marB="91425" marR="91425" marL="91425"/>
                </a:tc>
                <a:tc>
                  <a:txBody>
                    <a:bodyPr/>
                    <a:lstStyle/>
                    <a:p>
                      <a:pPr indent="0" lvl="0" marL="0" rtl="0" algn="ctr">
                        <a:spcBef>
                          <a:spcPts val="0"/>
                        </a:spcBef>
                        <a:spcAft>
                          <a:spcPts val="0"/>
                        </a:spcAft>
                        <a:buNone/>
                      </a:pPr>
                      <a:r>
                        <a:rPr lang="en">
                          <a:solidFill>
                            <a:srgbClr val="FF9900"/>
                          </a:solidFill>
                        </a:rPr>
                        <a:t>✔</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r>
            </a:tbl>
          </a:graphicData>
        </a:graphic>
      </p:graphicFrame>
      <p:sp>
        <p:nvSpPr>
          <p:cNvPr id="156" name="Google Shape;156;p20"/>
          <p:cNvSpPr txBox="1"/>
          <p:nvPr/>
        </p:nvSpPr>
        <p:spPr>
          <a:xfrm>
            <a:off x="725275" y="4514450"/>
            <a:ext cx="6594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FF"/>
                </a:solidFill>
              </a:rPr>
              <a:t>✔</a:t>
            </a:r>
            <a:r>
              <a:rPr lang="en"/>
              <a:t> Primary </a:t>
            </a:r>
            <a:r>
              <a:rPr lang="en"/>
              <a:t>Responsibility  |  </a:t>
            </a:r>
            <a:r>
              <a:rPr lang="en">
                <a:solidFill>
                  <a:srgbClr val="FF9900"/>
                </a:solidFill>
              </a:rPr>
              <a:t>✔</a:t>
            </a:r>
            <a:r>
              <a:rPr lang="en">
                <a:solidFill>
                  <a:srgbClr val="FF9900"/>
                </a:solidFill>
              </a:rPr>
              <a:t> </a:t>
            </a:r>
            <a:r>
              <a:rPr lang="en"/>
              <a:t> Secondary Responsibility</a:t>
            </a:r>
            <a:endParaRPr>
              <a:latin typeface="Roboto"/>
              <a:ea typeface="Roboto"/>
              <a:cs typeface="Roboto"/>
              <a:sym typeface="Roboto"/>
            </a:endParaRPr>
          </a:p>
        </p:txBody>
      </p:sp>
      <p:sp>
        <p:nvSpPr>
          <p:cNvPr id="157" name="Google Shape;157;p20"/>
          <p:cNvSpPr txBox="1"/>
          <p:nvPr>
            <p:ph type="title"/>
          </p:nvPr>
        </p:nvSpPr>
        <p:spPr>
          <a:xfrm>
            <a:off x="311700" y="18250"/>
            <a:ext cx="3312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Division of Labor</a:t>
            </a:r>
            <a:endParaRPr b="1"/>
          </a:p>
          <a:p>
            <a:pPr indent="0" lvl="0" marL="0" rtl="0" algn="l">
              <a:spcBef>
                <a:spcPts val="0"/>
              </a:spcBef>
              <a:spcAft>
                <a:spcPts val="0"/>
              </a:spcAft>
              <a:buNone/>
            </a:pPr>
            <a:r>
              <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1"/>
          <p:cNvSpPr txBox="1"/>
          <p:nvPr>
            <p:ph type="title"/>
          </p:nvPr>
        </p:nvSpPr>
        <p:spPr>
          <a:xfrm>
            <a:off x="311700" y="18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Overall System - Hardware Block Diagram</a:t>
            </a:r>
            <a:endParaRPr b="1"/>
          </a:p>
        </p:txBody>
      </p:sp>
      <p:pic>
        <p:nvPicPr>
          <p:cNvPr id="163" name="Google Shape;163;p21"/>
          <p:cNvPicPr preferRelativeResize="0"/>
          <p:nvPr/>
        </p:nvPicPr>
        <p:blipFill>
          <a:blip r:embed="rId3">
            <a:alphaModFix/>
          </a:blip>
          <a:stretch>
            <a:fillRect/>
          </a:stretch>
        </p:blipFill>
        <p:spPr>
          <a:xfrm>
            <a:off x="667575" y="928500"/>
            <a:ext cx="7808850" cy="4051700"/>
          </a:xfrm>
          <a:prstGeom prst="rect">
            <a:avLst/>
          </a:prstGeom>
          <a:noFill/>
          <a:ln>
            <a:noFill/>
          </a:ln>
        </p:spPr>
      </p:pic>
      <p:pic>
        <p:nvPicPr>
          <p:cNvPr id="164" name="Google Shape;164;p21"/>
          <p:cNvPicPr preferRelativeResize="0"/>
          <p:nvPr/>
        </p:nvPicPr>
        <p:blipFill rotWithShape="1">
          <a:blip r:embed="rId4">
            <a:alphaModFix/>
          </a:blip>
          <a:srcRect b="0" l="149" r="139" t="0"/>
          <a:stretch/>
        </p:blipFill>
        <p:spPr>
          <a:xfrm>
            <a:off x="8323378" y="76200"/>
            <a:ext cx="484631" cy="607713"/>
          </a:xfrm>
          <a:prstGeom prst="rect">
            <a:avLst/>
          </a:prstGeom>
          <a:noFill/>
          <a:ln cap="flat" cmpd="sng" w="28575">
            <a:solidFill>
              <a:schemeClr val="dk1"/>
            </a:solidFill>
            <a:prstDash val="solid"/>
            <a:round/>
            <a:headEnd len="sm" w="sm" type="none"/>
            <a:tailEnd len="sm" w="sm" type="none"/>
          </a:ln>
        </p:spPr>
      </p:pic>
      <p:sp>
        <p:nvSpPr>
          <p:cNvPr id="165" name="Google Shape;165;p21"/>
          <p:cNvSpPr txBox="1"/>
          <p:nvPr/>
        </p:nvSpPr>
        <p:spPr>
          <a:xfrm>
            <a:off x="8030700" y="607725"/>
            <a:ext cx="108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 Ridwan</a:t>
            </a:r>
            <a:endParaRPr sz="1200">
              <a:latin typeface="Roboto"/>
              <a:ea typeface="Roboto"/>
              <a:cs typeface="Roboto"/>
              <a:sym typeface="Roboto"/>
            </a:endParaRPr>
          </a:p>
        </p:txBody>
      </p:sp>
      <p:sp>
        <p:nvSpPr>
          <p:cNvPr id="166" name="Google Shape;166;p21"/>
          <p:cNvSpPr txBox="1"/>
          <p:nvPr/>
        </p:nvSpPr>
        <p:spPr>
          <a:xfrm>
            <a:off x="-1525625" y="1896125"/>
            <a:ext cx="7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